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23"/>
  </p:notesMasterIdLst>
  <p:handoutMasterIdLst>
    <p:handoutMasterId r:id="rId24"/>
  </p:handoutMasterIdLst>
  <p:sldIdLst>
    <p:sldId id="256" r:id="rId2"/>
    <p:sldId id="257" r:id="rId3"/>
    <p:sldId id="451" r:id="rId4"/>
    <p:sldId id="452" r:id="rId5"/>
    <p:sldId id="474" r:id="rId6"/>
    <p:sldId id="482" r:id="rId7"/>
    <p:sldId id="476" r:id="rId8"/>
    <p:sldId id="453" r:id="rId9"/>
    <p:sldId id="469" r:id="rId10"/>
    <p:sldId id="473" r:id="rId11"/>
    <p:sldId id="472" r:id="rId12"/>
    <p:sldId id="478" r:id="rId13"/>
    <p:sldId id="481" r:id="rId14"/>
    <p:sldId id="458" r:id="rId15"/>
    <p:sldId id="479" r:id="rId16"/>
    <p:sldId id="487" r:id="rId17"/>
    <p:sldId id="488" r:id="rId18"/>
    <p:sldId id="489" r:id="rId19"/>
    <p:sldId id="490" r:id="rId20"/>
    <p:sldId id="491" r:id="rId21"/>
    <p:sldId id="447"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5" userDrawn="1">
          <p15:clr>
            <a:srgbClr val="A4A3A4"/>
          </p15:clr>
        </p15:guide>
        <p15:guide id="2" pos="3840" userDrawn="1">
          <p15:clr>
            <a:srgbClr val="A4A3A4"/>
          </p15:clr>
        </p15:guide>
        <p15:guide id="3" orient="horz" pos="3589" userDrawn="1">
          <p15:clr>
            <a:srgbClr val="A4A3A4"/>
          </p15:clr>
        </p15:guide>
        <p15:guide id="4" orient="horz" pos="3906" userDrawn="1">
          <p15:clr>
            <a:srgbClr val="A4A3A4"/>
          </p15:clr>
        </p15:guide>
        <p15:guide id="5" pos="4543" userDrawn="1">
          <p15:clr>
            <a:srgbClr val="A4A3A4"/>
          </p15:clr>
        </p15:guide>
        <p15:guide id="6" pos="3659" userDrawn="1">
          <p15:clr>
            <a:srgbClr val="A4A3A4"/>
          </p15:clr>
        </p15:guide>
        <p15:guide id="7" orient="horz" pos="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99FF66"/>
    <a:srgbClr val="CCFFFF"/>
    <a:srgbClr val="CCFF99"/>
    <a:srgbClr val="3C8684"/>
    <a:srgbClr val="FF9900"/>
    <a:srgbClr val="CC9900"/>
    <a:srgbClr val="7F7F7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78894" autoAdjust="0"/>
  </p:normalViewPr>
  <p:slideViewPr>
    <p:cSldViewPr snapToGrid="0" showGuides="1">
      <p:cViewPr varScale="1">
        <p:scale>
          <a:sx n="64" d="100"/>
          <a:sy n="64" d="100"/>
        </p:scale>
        <p:origin x="1392" y="43"/>
      </p:cViewPr>
      <p:guideLst>
        <p:guide orient="horz" pos="845"/>
        <p:guide pos="3840"/>
        <p:guide orient="horz" pos="3589"/>
        <p:guide orient="horz" pos="3906"/>
        <p:guide pos="4543"/>
        <p:guide pos="3659"/>
        <p:guide orient="horz" pos="368"/>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jin\Desktop\&#25968;&#25454;&#38598;&#20171;&#3246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Sheet1!$A$59</c:f>
              <c:strCache>
                <c:ptCount val="1"/>
                <c:pt idx="0">
                  <c:v>RankQA</c:v>
                </c:pt>
              </c:strCache>
            </c:strRef>
          </c:tx>
          <c:spPr>
            <a:solidFill>
              <a:schemeClr val="accent1"/>
            </a:solidFill>
            <a:ln>
              <a:noFill/>
            </a:ln>
            <a:effectLst/>
          </c:spPr>
          <c:invertIfNegative val="0"/>
          <c:cat>
            <c:strRef>
              <c:f>Sheet1!$B$58:$F$58</c:f>
              <c:strCache>
                <c:ptCount val="5"/>
                <c:pt idx="0">
                  <c:v> WebQuestions </c:v>
                </c:pt>
                <c:pt idx="1">
                  <c:v>Quasar-T</c:v>
                </c:pt>
                <c:pt idx="2">
                  <c:v>WikiMovies</c:v>
                </c:pt>
                <c:pt idx="3">
                  <c:v>SQuADopen</c:v>
                </c:pt>
                <c:pt idx="4">
                  <c:v>CuratedTREC</c:v>
                </c:pt>
              </c:strCache>
            </c:strRef>
          </c:cat>
          <c:val>
            <c:numRef>
              <c:f>Sheet1!$B$59:$F$59</c:f>
              <c:numCache>
                <c:formatCode>General</c:formatCode>
                <c:ptCount val="5"/>
                <c:pt idx="0">
                  <c:v>0.04</c:v>
                </c:pt>
                <c:pt idx="1">
                  <c:v>0.09</c:v>
                </c:pt>
                <c:pt idx="2">
                  <c:v>0.09</c:v>
                </c:pt>
                <c:pt idx="3">
                  <c:v>0.12</c:v>
                </c:pt>
                <c:pt idx="4">
                  <c:v>0.1</c:v>
                </c:pt>
              </c:numCache>
            </c:numRef>
          </c:val>
          <c:extLst>
            <c:ext xmlns:c16="http://schemas.microsoft.com/office/drawing/2014/chart" uri="{C3380CC4-5D6E-409C-BE32-E72D297353CC}">
              <c16:uniqueId val="{00000000-C3F7-4F73-8075-7055F918614D}"/>
            </c:ext>
          </c:extLst>
        </c:ser>
        <c:ser>
          <c:idx val="1"/>
          <c:order val="1"/>
          <c:tx>
            <c:strRef>
              <c:f>Sheet1!$A$60</c:f>
              <c:strCache>
                <c:ptCount val="1"/>
                <c:pt idx="0">
                  <c:v>Our </c:v>
                </c:pt>
              </c:strCache>
            </c:strRef>
          </c:tx>
          <c:spPr>
            <a:solidFill>
              <a:schemeClr val="accent2"/>
            </a:solidFill>
            <a:ln>
              <a:noFill/>
            </a:ln>
            <a:effectLst/>
          </c:spPr>
          <c:invertIfNegative val="0"/>
          <c:cat>
            <c:strRef>
              <c:f>Sheet1!$B$58:$F$58</c:f>
              <c:strCache>
                <c:ptCount val="5"/>
                <c:pt idx="0">
                  <c:v> WebQuestions </c:v>
                </c:pt>
                <c:pt idx="1">
                  <c:v>Quasar-T</c:v>
                </c:pt>
                <c:pt idx="2">
                  <c:v>WikiMovies</c:v>
                </c:pt>
                <c:pt idx="3">
                  <c:v>SQuADopen</c:v>
                </c:pt>
                <c:pt idx="4">
                  <c:v>CuratedTREC</c:v>
                </c:pt>
              </c:strCache>
            </c:strRef>
          </c:cat>
          <c:val>
            <c:numRef>
              <c:f>Sheet1!$B$60:$F$60</c:f>
              <c:numCache>
                <c:formatCode>General</c:formatCode>
                <c:ptCount val="5"/>
                <c:pt idx="0">
                  <c:v>0.02</c:v>
                </c:pt>
                <c:pt idx="1">
                  <c:v>0.06</c:v>
                </c:pt>
                <c:pt idx="2">
                  <c:v>7.0000000000000007E-2</c:v>
                </c:pt>
                <c:pt idx="3">
                  <c:v>0.09</c:v>
                </c:pt>
                <c:pt idx="4">
                  <c:v>0.08</c:v>
                </c:pt>
              </c:numCache>
            </c:numRef>
          </c:val>
          <c:extLst>
            <c:ext xmlns:c16="http://schemas.microsoft.com/office/drawing/2014/chart" uri="{C3380CC4-5D6E-409C-BE32-E72D297353CC}">
              <c16:uniqueId val="{00000001-C3F7-4F73-8075-7055F918614D}"/>
            </c:ext>
          </c:extLst>
        </c:ser>
        <c:dLbls>
          <c:showLegendKey val="0"/>
          <c:showVal val="0"/>
          <c:showCatName val="0"/>
          <c:showSerName val="0"/>
          <c:showPercent val="0"/>
          <c:showBubbleSize val="0"/>
        </c:dLbls>
        <c:gapWidth val="219"/>
        <c:overlap val="-27"/>
        <c:axId val="544410568"/>
        <c:axId val="544412864"/>
      </c:barChart>
      <c:catAx>
        <c:axId val="544410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44412864"/>
        <c:crosses val="autoZero"/>
        <c:auto val="1"/>
        <c:lblAlgn val="ctr"/>
        <c:lblOffset val="100"/>
        <c:noMultiLvlLbl val="0"/>
      </c:catAx>
      <c:valAx>
        <c:axId val="54441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44410568"/>
        <c:crosses val="autoZero"/>
        <c:crossBetween val="between"/>
      </c:valAx>
      <c:spPr>
        <a:noFill/>
        <a:ln>
          <a:noFill/>
        </a:ln>
        <a:effectLst/>
      </c:spPr>
    </c:plotArea>
    <c:legend>
      <c:legendPos val="b"/>
      <c:layout>
        <c:manualLayout>
          <c:xMode val="edge"/>
          <c:yMode val="edge"/>
          <c:x val="0.73939798040096072"/>
          <c:y val="7.612485260692213E-2"/>
          <c:w val="0.21534112999249969"/>
          <c:h val="7.44549828005996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E701BE-3197-4B48-BFE0-8FDEC4CEA1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A5ABA32-8BF1-476F-8C4C-C75EB0BBC3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31F270-B309-4F2B-BEBA-5AB538143F7E}" type="datetimeFigureOut">
              <a:rPr lang="zh-CN" altLang="en-US" smtClean="0"/>
              <a:t>2019/12/9</a:t>
            </a:fld>
            <a:endParaRPr lang="zh-CN" altLang="en-US"/>
          </a:p>
        </p:txBody>
      </p:sp>
      <p:sp>
        <p:nvSpPr>
          <p:cNvPr id="4" name="页脚占位符 3">
            <a:extLst>
              <a:ext uri="{FF2B5EF4-FFF2-40B4-BE49-F238E27FC236}">
                <a16:creationId xmlns:a16="http://schemas.microsoft.com/office/drawing/2014/main" id="{6F2C32A9-F076-4FCD-BB77-EE39D317AE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BA8DFA7-C30C-46D5-A5FE-96F0561542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EB6D0E-86FF-4DF7-A0FC-ABFEC093BA45}" type="slidenum">
              <a:rPr lang="zh-CN" altLang="en-US" smtClean="0"/>
              <a:t>‹#›</a:t>
            </a:fld>
            <a:endParaRPr lang="zh-CN" altLang="en-US"/>
          </a:p>
        </p:txBody>
      </p:sp>
    </p:spTree>
    <p:extLst>
      <p:ext uri="{BB962C8B-B14F-4D97-AF65-F5344CB8AC3E}">
        <p14:creationId xmlns:p14="http://schemas.microsoft.com/office/powerpoint/2010/main" val="3409591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5E8A4-1712-46CC-A4FA-762128F4DA7D}" type="datetimeFigureOut">
              <a:rPr lang="zh-CN" altLang="en-US" smtClean="0"/>
              <a:t>2019/12/9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66229-F215-4686-9A4A-B0813F3F5CE0}" type="slidenum">
              <a:rPr lang="zh-CN" altLang="en-US" smtClean="0"/>
              <a:t>‹#›</a:t>
            </a:fld>
            <a:endParaRPr lang="zh-CN" altLang="en-US"/>
          </a:p>
        </p:txBody>
      </p:sp>
    </p:spTree>
    <p:extLst>
      <p:ext uri="{BB962C8B-B14F-4D97-AF65-F5344CB8AC3E}">
        <p14:creationId xmlns:p14="http://schemas.microsoft.com/office/powerpoint/2010/main" val="285403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各位老师上午好，我叫王瑾，我阶段报告的题目是</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09BF7BD-8C5F-4F0C-83E1-4E200CF5A64B}" type="slidenum">
              <a:rPr lang="zh-CN" altLang="en-US" smtClean="0"/>
              <a:pPr/>
              <a:t>1</a:t>
            </a:fld>
            <a:endParaRPr lang="zh-CN" altLang="en-US" dirty="0"/>
          </a:p>
        </p:txBody>
      </p:sp>
    </p:spTree>
    <p:extLst>
      <p:ext uri="{BB962C8B-B14F-4D97-AF65-F5344CB8AC3E}">
        <p14:creationId xmlns:p14="http://schemas.microsoft.com/office/powerpoint/2010/main" val="906491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10</a:t>
            </a:fld>
            <a:endParaRPr lang="zh-CN" altLang="en-US"/>
          </a:p>
        </p:txBody>
      </p:sp>
    </p:spTree>
    <p:extLst>
      <p:ext uri="{BB962C8B-B14F-4D97-AF65-F5344CB8AC3E}">
        <p14:creationId xmlns:p14="http://schemas.microsoft.com/office/powerpoint/2010/main" val="346366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只选用今年和前几年的定会论文进行对比</a:t>
            </a:r>
            <a:endParaRPr lang="en-US" altLang="zh-CN" dirty="0"/>
          </a:p>
          <a:p>
            <a:r>
              <a:rPr lang="zh-CN" altLang="en-US" dirty="0"/>
              <a:t>百度阅读理解数据集的结果</a:t>
            </a:r>
            <a:endParaRPr lang="en-US" altLang="zh-CN" dirty="0"/>
          </a:p>
          <a:p>
            <a:endParaRPr lang="en-US" altLang="zh-CN" dirty="0"/>
          </a:p>
          <a:p>
            <a:r>
              <a:rPr lang="zh-CN" altLang="en-US" dirty="0"/>
              <a:t>右下角加参考文献</a:t>
            </a:r>
            <a:endParaRPr lang="en-US" altLang="zh-CN" dirty="0"/>
          </a:p>
          <a:p>
            <a:r>
              <a:rPr lang="zh-CN" altLang="en-US" dirty="0"/>
              <a:t>影响最大的特征是不是太少了基于依存关系的？</a:t>
            </a:r>
            <a:endParaRPr lang="en-US" altLang="zh-CN" dirty="0"/>
          </a:p>
          <a:p>
            <a:endParaRPr lang="en-US" altLang="zh-CN" dirty="0"/>
          </a:p>
          <a:p>
            <a:r>
              <a:rPr lang="zh-CN" altLang="en-US" dirty="0"/>
              <a:t>发了论文和专利，但是提升效果没有定会那么明显，所以没有发更好的会？</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[11]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Danqi</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Chen, Adam Fisch, Jason Weston, and Antoine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Bordes</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2017. Reading Wikipedia to Answer Open Domain Questions. In </a:t>
            </a:r>
            <a:r>
              <a:rPr lang="en-US" altLang="zh-CN" sz="1200" i="1" kern="100" dirty="0">
                <a:latin typeface="Times New Roman" panose="02020603050405020304" pitchFamily="18" charset="0"/>
                <a:ea typeface="宋体" panose="02010600030101010101" pitchFamily="2" charset="-122"/>
                <a:cs typeface="Times New Roman" panose="02020603050405020304" pitchFamily="18" charset="0"/>
              </a:rPr>
              <a:t>Annual Meeting of the Association for Computational Linguistics (ACL)</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pages 1870–1879.</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Shuohang</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Wang,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MoYu</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Xiaoxiao</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Guo,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ZhiguoWang</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Tim Klinger, Wei Zhang,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Shiyu</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Chang, Gerald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Tesauro</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Bowen Zhou, and Jing Jiang. 2018. Rˆ3: Reinforced Reader-Ranker for Open-Domain Question Answering.</a:t>
            </a:r>
            <a:r>
              <a:rPr lang="en-US" altLang="zh-CN" sz="1200" i="1" kern="100" dirty="0">
                <a:latin typeface="Times New Roman" panose="02020603050405020304" pitchFamily="18" charset="0"/>
                <a:ea typeface="宋体" panose="02010600030101010101" pitchFamily="2" charset="-122"/>
                <a:cs typeface="Times New Roman" panose="02020603050405020304" pitchFamily="18" charset="0"/>
              </a:rPr>
              <a:t> In Association for the Advancement of Arti</a:t>
            </a:r>
            <a:r>
              <a:rPr lang="zh-CN" altLang="zh-CN" sz="1200" i="1" kern="100" dirty="0">
                <a:latin typeface="Calibri" panose="020F0502020204030204" pitchFamily="34" charset="0"/>
                <a:ea typeface="MS Gothic" panose="020B0609070205080204" pitchFamily="49" charset="-128"/>
                <a:cs typeface="MS Gothic" panose="020B0609070205080204" pitchFamily="49" charset="-128"/>
              </a:rPr>
              <a:t>ﬁ</a:t>
            </a:r>
            <a:r>
              <a:rPr lang="en-US" altLang="zh-CN" sz="1200" i="1" kern="100" dirty="0" err="1">
                <a:latin typeface="Times New Roman" panose="02020603050405020304" pitchFamily="18" charset="0"/>
                <a:ea typeface="宋体" panose="02010600030101010101" pitchFamily="2" charset="-122"/>
                <a:cs typeface="Times New Roman" panose="02020603050405020304" pitchFamily="18" charset="0"/>
              </a:rPr>
              <a:t>cial</a:t>
            </a:r>
            <a:r>
              <a:rPr lang="en-US" altLang="zh-CN" sz="1200" i="1" kern="100" dirty="0">
                <a:latin typeface="Times New Roman" panose="02020603050405020304" pitchFamily="18" charset="0"/>
                <a:ea typeface="宋体" panose="02010600030101010101" pitchFamily="2" charset="-122"/>
                <a:cs typeface="Times New Roman" panose="02020603050405020304" pitchFamily="18" charset="0"/>
              </a:rPr>
              <a:t> Intelligence (AAAI)</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[28] Liang Pang,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Yanyan</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Lan,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Jiafeng</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Guo, Jun Xu,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Lixin</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Su</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Xueqi</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Cheng.2019.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HAS-QA:Hierarchical</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Answer Spans Model for Open-domain Question Answering.</a:t>
            </a:r>
            <a:r>
              <a:rPr lang="en-US" altLang="zh-CN" sz="1600" i="1" kern="100" dirty="0">
                <a:latin typeface="Times New Roman" panose="02020603050405020304" pitchFamily="18" charset="0"/>
                <a:ea typeface="宋体" panose="02010600030101010101" pitchFamily="2" charset="-122"/>
                <a:cs typeface="Times New Roman" panose="02020603050405020304" pitchFamily="18" charset="0"/>
              </a:rPr>
              <a:t> arXiv:1901.03866v1</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[14] Bernhard </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Kratzwald</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Anna </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Eigenmann</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Stefan Feuerriegel.2019. </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RankQA:Neural</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Question Answering with Answer Re-Ranking. </a:t>
            </a:r>
            <a:r>
              <a:rPr lang="en-US" altLang="zh-CN" sz="2000" i="1" kern="100" dirty="0">
                <a:latin typeface="Times New Roman" panose="02020603050405020304" pitchFamily="18" charset="0"/>
                <a:ea typeface="宋体" panose="02010600030101010101" pitchFamily="2" charset="-122"/>
                <a:cs typeface="Times New Roman" panose="02020603050405020304" pitchFamily="18" charset="0"/>
              </a:rPr>
              <a:t>arXiv:1906.03008v1.</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11</a:t>
            </a:fld>
            <a:endParaRPr lang="zh-CN" altLang="en-US"/>
          </a:p>
        </p:txBody>
      </p:sp>
    </p:spTree>
    <p:extLst>
      <p:ext uri="{BB962C8B-B14F-4D97-AF65-F5344CB8AC3E}">
        <p14:creationId xmlns:p14="http://schemas.microsoft.com/office/powerpoint/2010/main" val="273194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加一个小视频</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12</a:t>
            </a:fld>
            <a:endParaRPr lang="zh-CN" altLang="en-US"/>
          </a:p>
        </p:txBody>
      </p:sp>
    </p:spTree>
    <p:extLst>
      <p:ext uri="{BB962C8B-B14F-4D97-AF65-F5344CB8AC3E}">
        <p14:creationId xmlns:p14="http://schemas.microsoft.com/office/powerpoint/2010/main" val="356989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13</a:t>
            </a:fld>
            <a:endParaRPr lang="zh-CN" altLang="en-US"/>
          </a:p>
        </p:txBody>
      </p:sp>
    </p:spTree>
    <p:extLst>
      <p:ext uri="{BB962C8B-B14F-4D97-AF65-F5344CB8AC3E}">
        <p14:creationId xmlns:p14="http://schemas.microsoft.com/office/powerpoint/2010/main" val="164900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完成一篇学术论文，可被</a:t>
            </a:r>
            <a:r>
              <a:rPr lang="en-US" altLang="zh-CN" dirty="0" err="1"/>
              <a:t>ei</a:t>
            </a:r>
            <a:r>
              <a:rPr lang="zh-CN" altLang="en-US" dirty="0"/>
              <a:t>检索</a:t>
            </a:r>
            <a:endParaRPr lang="en-US" altLang="zh-CN" dirty="0"/>
          </a:p>
          <a:p>
            <a:r>
              <a:rPr lang="zh-CN" altLang="en-US" dirty="0"/>
              <a:t>提交了一篇专利</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14</a:t>
            </a:fld>
            <a:endParaRPr lang="zh-CN" altLang="en-US"/>
          </a:p>
        </p:txBody>
      </p:sp>
    </p:spTree>
    <p:extLst>
      <p:ext uri="{BB962C8B-B14F-4D97-AF65-F5344CB8AC3E}">
        <p14:creationId xmlns:p14="http://schemas.microsoft.com/office/powerpoint/2010/main" val="3134149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下边是论文的进展情况和后期安排，对照开题报告中的计划，已经完成计划中到</a:t>
            </a:r>
            <a:r>
              <a:rPr lang="en-US" altLang="zh-CN" dirty="0"/>
              <a:t>2020.1</a:t>
            </a:r>
            <a:r>
              <a:rPr lang="zh-CN" altLang="en-US" dirty="0"/>
              <a:t>月之前的所有工作，计划中</a:t>
            </a:r>
            <a:r>
              <a:rPr lang="en-US" altLang="zh-CN" dirty="0"/>
              <a:t>2020.2</a:t>
            </a:r>
            <a:r>
              <a:rPr lang="zh-CN" altLang="en-US" dirty="0"/>
              <a:t>到</a:t>
            </a:r>
            <a:r>
              <a:rPr lang="en-US" altLang="zh-CN" dirty="0"/>
              <a:t>2020.3</a:t>
            </a:r>
            <a:r>
              <a:rPr lang="zh-CN" altLang="en-US" dirty="0"/>
              <a:t>月的工作完成</a:t>
            </a:r>
            <a:r>
              <a:rPr lang="en-US" altLang="zh-CN" dirty="0"/>
              <a:t>80%</a:t>
            </a:r>
          </a:p>
          <a:p>
            <a:r>
              <a:rPr lang="zh-CN" altLang="en-US" dirty="0"/>
              <a:t>完成开题中计划的工作内容</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15</a:t>
            </a:fld>
            <a:endParaRPr lang="zh-CN" altLang="en-US"/>
          </a:p>
        </p:txBody>
      </p:sp>
    </p:spTree>
    <p:extLst>
      <p:ext uri="{BB962C8B-B14F-4D97-AF65-F5344CB8AC3E}">
        <p14:creationId xmlns:p14="http://schemas.microsoft.com/office/powerpoint/2010/main" val="1895063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后期安排是</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16</a:t>
            </a:fld>
            <a:endParaRPr lang="zh-CN" altLang="en-US"/>
          </a:p>
        </p:txBody>
      </p:sp>
    </p:spTree>
    <p:extLst>
      <p:ext uri="{BB962C8B-B14F-4D97-AF65-F5344CB8AC3E}">
        <p14:creationId xmlns:p14="http://schemas.microsoft.com/office/powerpoint/2010/main" val="350873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17</a:t>
            </a:fld>
            <a:endParaRPr lang="zh-CN" altLang="en-US"/>
          </a:p>
        </p:txBody>
      </p:sp>
    </p:spTree>
    <p:extLst>
      <p:ext uri="{BB962C8B-B14F-4D97-AF65-F5344CB8AC3E}">
        <p14:creationId xmlns:p14="http://schemas.microsoft.com/office/powerpoint/2010/main" val="2273885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18</a:t>
            </a:fld>
            <a:endParaRPr lang="zh-CN" altLang="en-US"/>
          </a:p>
        </p:txBody>
      </p:sp>
    </p:spTree>
    <p:extLst>
      <p:ext uri="{BB962C8B-B14F-4D97-AF65-F5344CB8AC3E}">
        <p14:creationId xmlns:p14="http://schemas.microsoft.com/office/powerpoint/2010/main" val="2710582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19</a:t>
            </a:fld>
            <a:endParaRPr lang="zh-CN" altLang="en-US"/>
          </a:p>
        </p:txBody>
      </p:sp>
    </p:spTree>
    <p:extLst>
      <p:ext uri="{BB962C8B-B14F-4D97-AF65-F5344CB8AC3E}">
        <p14:creationId xmlns:p14="http://schemas.microsoft.com/office/powerpoint/2010/main" val="387933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我的报告将分为</a:t>
            </a:r>
            <a:r>
              <a:rPr lang="en-US" altLang="zh-CN" dirty="0"/>
              <a:t>----</a:t>
            </a:r>
            <a:r>
              <a:rPr lang="zh-CN" altLang="en-US" dirty="0"/>
              <a:t>四个部分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936DE9-0668-49F0-8599-9025358A5F4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59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4E66229-F215-4686-9A4A-B0813F3F5CE0}" type="slidenum">
              <a:rPr lang="zh-CN" altLang="en-US" smtClean="0"/>
              <a:t>20</a:t>
            </a:fld>
            <a:endParaRPr lang="zh-CN" altLang="en-US"/>
          </a:p>
        </p:txBody>
      </p:sp>
    </p:spTree>
    <p:extLst>
      <p:ext uri="{BB962C8B-B14F-4D97-AF65-F5344CB8AC3E}">
        <p14:creationId xmlns:p14="http://schemas.microsoft.com/office/powerpoint/2010/main" val="16422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以上就是我阶段汇报的内容，敬请各位老师指导，谢谢！</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521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首先介绍第一部分研究背景和研究内容，阅读理解任务是</a:t>
            </a:r>
            <a:r>
              <a:rPr lang="en-US" altLang="zh-CN" sz="1200" dirty="0"/>
              <a:t>----</a:t>
            </a:r>
            <a:r>
              <a:rPr lang="zh-CN" altLang="en-US" sz="1200" dirty="0"/>
              <a:t>本文主要研究的就是多段落的阅读理解</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为什么要研究多段落阅读理解呢，因为网络中非结构化的文本数量迅速增长，这为更加精准的搜索引擎提出了挑战。多段落阅读理解做为一个其中一个重要的环节，也越来越成为研究的重点和热点。</a:t>
            </a:r>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3</a:t>
            </a:fld>
            <a:endParaRPr lang="zh-CN" altLang="en-US"/>
          </a:p>
        </p:txBody>
      </p:sp>
    </p:spTree>
    <p:extLst>
      <p:ext uri="{BB962C8B-B14F-4D97-AF65-F5344CB8AC3E}">
        <p14:creationId xmlns:p14="http://schemas.microsoft.com/office/powerpoint/2010/main" val="272683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然而，当前的研究中存在以下几个问题，第一是</a:t>
            </a:r>
            <a:r>
              <a:rPr lang="en-US" altLang="zh-CN" dirty="0"/>
              <a:t>------</a:t>
            </a:r>
            <a:r>
              <a:rPr lang="zh-CN" altLang="en-US" dirty="0"/>
              <a:t>未解决这个问题，本文提出</a:t>
            </a:r>
            <a:r>
              <a:rPr lang="en-US" altLang="zh-CN" dirty="0"/>
              <a:t>-----</a:t>
            </a:r>
          </a:p>
          <a:p>
            <a:r>
              <a:rPr lang="zh-CN" altLang="en-US" dirty="0"/>
              <a:t>接下来我将对这三项工作进行详细介绍</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4</a:t>
            </a:fld>
            <a:endParaRPr lang="zh-CN" altLang="en-US"/>
          </a:p>
        </p:txBody>
      </p:sp>
    </p:spTree>
    <p:extLst>
      <p:ext uri="{BB962C8B-B14F-4D97-AF65-F5344CB8AC3E}">
        <p14:creationId xmlns:p14="http://schemas.microsoft.com/office/powerpoint/2010/main" val="14619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第一是基于</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5</a:t>
            </a:fld>
            <a:endParaRPr lang="zh-CN" altLang="en-US"/>
          </a:p>
        </p:txBody>
      </p:sp>
    </p:spTree>
    <p:extLst>
      <p:ext uri="{BB962C8B-B14F-4D97-AF65-F5344CB8AC3E}">
        <p14:creationId xmlns:p14="http://schemas.microsoft.com/office/powerpoint/2010/main" val="1185909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公式排列方式要改？</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6</a:t>
            </a:fld>
            <a:endParaRPr lang="zh-CN" altLang="en-US"/>
          </a:p>
        </p:txBody>
      </p:sp>
    </p:spTree>
    <p:extLst>
      <p:ext uri="{BB962C8B-B14F-4D97-AF65-F5344CB8AC3E}">
        <p14:creationId xmlns:p14="http://schemas.microsoft.com/office/powerpoint/2010/main" val="252413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增加，看下论文</a:t>
            </a:r>
            <a:endParaRPr lang="en-US" altLang="zh-CN" dirty="0"/>
          </a:p>
          <a:p>
            <a:r>
              <a:rPr lang="zh-CN" altLang="en-US" dirty="0"/>
              <a:t>人工标注的效果？</a:t>
            </a:r>
            <a:endParaRPr lang="en-US" altLang="zh-CN" dirty="0"/>
          </a:p>
          <a:p>
            <a:r>
              <a:rPr lang="zh-CN" altLang="en-US" dirty="0"/>
              <a:t>怎么放这几张图？</a:t>
            </a:r>
            <a:endParaRPr lang="en-US" altLang="zh-CN" dirty="0"/>
          </a:p>
          <a:p>
            <a:r>
              <a:rPr lang="zh-CN" altLang="en-US" dirty="0"/>
              <a:t>加图说明</a:t>
            </a:r>
            <a:endParaRPr lang="en-US" altLang="zh-CN" dirty="0"/>
          </a:p>
          <a:p>
            <a:r>
              <a:rPr lang="en-US" altLang="zh-CN" sz="1200" kern="100" dirty="0">
                <a:latin typeface="Times New Roman" panose="02020603050405020304" pitchFamily="18" charset="0"/>
                <a:ea typeface="宋体" panose="02010600030101010101" pitchFamily="2" charset="-122"/>
              </a:rPr>
              <a:t> [2] </a:t>
            </a:r>
            <a:r>
              <a:rPr lang="en-US" altLang="zh-CN" sz="1200" kern="100" dirty="0" err="1">
                <a:latin typeface="Times New Roman" panose="02020603050405020304" pitchFamily="18" charset="0"/>
                <a:ea typeface="宋体" panose="02010600030101010101" pitchFamily="2" charset="-122"/>
              </a:rPr>
              <a:t>Shuohang</a:t>
            </a:r>
            <a:r>
              <a:rPr lang="en-US" altLang="zh-CN" sz="1200" kern="100" dirty="0">
                <a:latin typeface="Times New Roman" panose="02020603050405020304" pitchFamily="18" charset="0"/>
                <a:ea typeface="宋体" panose="02010600030101010101" pitchFamily="2" charset="-122"/>
              </a:rPr>
              <a:t> Wang and Jing Jiang. 2016. Machine comprehension using match-</a:t>
            </a:r>
            <a:r>
              <a:rPr lang="en-US" altLang="zh-CN" sz="1200" kern="100" dirty="0" err="1">
                <a:latin typeface="Times New Roman" panose="02020603050405020304" pitchFamily="18" charset="0"/>
                <a:ea typeface="宋体" panose="02010600030101010101" pitchFamily="2" charset="-122"/>
              </a:rPr>
              <a:t>lstm</a:t>
            </a:r>
            <a:r>
              <a:rPr lang="en-US" altLang="zh-CN" sz="1200" kern="100" dirty="0">
                <a:latin typeface="Times New Roman" panose="02020603050405020304" pitchFamily="18" charset="0"/>
                <a:ea typeface="宋体" panose="02010600030101010101" pitchFamily="2" charset="-122"/>
              </a:rPr>
              <a:t> and answer pointer.</a:t>
            </a:r>
            <a:r>
              <a:rPr lang="en-US" altLang="zh-CN" sz="1200" kern="100" dirty="0">
                <a:latin typeface="宋体" panose="02010600030101010101" pitchFamily="2" charset="-122"/>
                <a:cs typeface="宋体" panose="02010600030101010101" pitchFamily="2" charset="-122"/>
              </a:rPr>
              <a:t> </a:t>
            </a:r>
            <a:r>
              <a:rPr lang="en-US" altLang="zh-CN" sz="1200" i="1" kern="100" dirty="0" err="1">
                <a:latin typeface="Times New Roman" panose="02020603050405020304" pitchFamily="18" charset="0"/>
                <a:ea typeface="宋体" panose="02010600030101010101" pitchFamily="2" charset="-122"/>
              </a:rPr>
              <a:t>arXiv</a:t>
            </a:r>
            <a:r>
              <a:rPr lang="en-US" altLang="zh-CN" sz="1200" i="1" kern="100" dirty="0">
                <a:latin typeface="Times New Roman" panose="02020603050405020304" pitchFamily="18" charset="0"/>
                <a:ea typeface="宋体" panose="02010600030101010101" pitchFamily="2" charset="-122"/>
              </a:rPr>
              <a:t> preprint arXiv:1608.07905</a:t>
            </a:r>
            <a:r>
              <a:rPr lang="en-US" altLang="zh-CN" sz="1200" kern="100" dirty="0">
                <a:latin typeface="Times New Roman" panose="02020603050405020304" pitchFamily="18" charset="0"/>
                <a:ea typeface="宋体"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[4]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Minjoon</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Seo</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Aniruddha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Kembhavi</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Ali Farhadi, and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Hannaneh</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kern="100" dirty="0" err="1">
                <a:latin typeface="Times New Roman" panose="02020603050405020304" pitchFamily="18" charset="0"/>
                <a:ea typeface="宋体" panose="02010600030101010101" pitchFamily="2" charset="-122"/>
                <a:cs typeface="Times New Roman" panose="02020603050405020304" pitchFamily="18" charset="0"/>
              </a:rPr>
              <a:t>Hajishirzi</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2016. Bidirectional attention </a:t>
            </a:r>
            <a:r>
              <a:rPr lang="en-US" altLang="zh-CN" sz="1200" kern="100" dirty="0">
                <a:latin typeface="MS Gothic" panose="020B0609070205080204" pitchFamily="49" charset="-128"/>
                <a:ea typeface="宋体" panose="02010600030101010101" pitchFamily="2" charset="-122"/>
                <a:cs typeface="MS Gothic" panose="020B0609070205080204" pitchFamily="49" charset="-128"/>
              </a:rPr>
              <a:t>ﬂ</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ow for machine comprehension.</a:t>
            </a:r>
            <a:r>
              <a:rPr lang="en-US" altLang="zh-CN" sz="1200" i="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i="1" kern="100" dirty="0" err="1">
                <a:latin typeface="Times New Roman" panose="02020603050405020304" pitchFamily="18" charset="0"/>
                <a:ea typeface="宋体" panose="02010600030101010101" pitchFamily="2" charset="-122"/>
                <a:cs typeface="Times New Roman" panose="02020603050405020304" pitchFamily="18" charset="0"/>
              </a:rPr>
              <a:t>arXiv</a:t>
            </a:r>
            <a:r>
              <a:rPr lang="en-US" altLang="zh-CN" sz="1200" i="1" kern="100" dirty="0">
                <a:latin typeface="Times New Roman" panose="02020603050405020304" pitchFamily="18" charset="0"/>
                <a:ea typeface="宋体" panose="02010600030101010101" pitchFamily="2" charset="-122"/>
                <a:cs typeface="Times New Roman" panose="02020603050405020304" pitchFamily="18" charset="0"/>
              </a:rPr>
              <a:t> preprint arXiv:1611.01603</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[6]</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Jacob Devlin, Ming-Wei Chang, Kenton Lee, and Kristina Toutanova. 2019. BERT: Pre-training of Deep Bidirectional Transformers for Language Understanding. In </a:t>
            </a:r>
            <a:r>
              <a:rPr lang="en-US" altLang="zh-CN" sz="1600" i="1" kern="100" dirty="0">
                <a:latin typeface="Times New Roman" panose="02020603050405020304" pitchFamily="18" charset="0"/>
                <a:ea typeface="宋体" panose="02010600030101010101" pitchFamily="2" charset="-122"/>
                <a:cs typeface="Times New Roman" panose="02020603050405020304" pitchFamily="18" charset="0"/>
              </a:rPr>
              <a:t>Annual Conference of the North American Chapter of the Association for Computational Linguistics (NAACL)</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7</a:t>
            </a:fld>
            <a:endParaRPr lang="zh-CN" altLang="en-US"/>
          </a:p>
        </p:txBody>
      </p:sp>
    </p:spTree>
    <p:extLst>
      <p:ext uri="{BB962C8B-B14F-4D97-AF65-F5344CB8AC3E}">
        <p14:creationId xmlns:p14="http://schemas.microsoft.com/office/powerpoint/2010/main" val="420783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t>因此对候选答案排序性能的要求很高，且需要融合多方面特征排序。</a:t>
            </a:r>
            <a:endParaRPr lang="en-US" altLang="zh-CN" sz="1200" dirty="0"/>
          </a:p>
          <a:p>
            <a:endParaRPr lang="en-US" altLang="zh-CN" sz="1200"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8</a:t>
            </a:fld>
            <a:endParaRPr lang="zh-CN" altLang="en-US"/>
          </a:p>
        </p:txBody>
      </p:sp>
    </p:spTree>
    <p:extLst>
      <p:ext uri="{BB962C8B-B14F-4D97-AF65-F5344CB8AC3E}">
        <p14:creationId xmlns:p14="http://schemas.microsoft.com/office/powerpoint/2010/main" val="389080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t>本文选用的特征分为三个方面，分别是信息检索特征，答案抽取特征和文本蕴含特征。</a:t>
            </a:r>
            <a:endParaRPr lang="en-US" altLang="zh-CN" sz="1200" dirty="0"/>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dirty="0"/>
              <a:t>，构建基于</a:t>
            </a:r>
            <a:r>
              <a:rPr lang="en-US" altLang="zh-CN" sz="1200" dirty="0"/>
              <a:t>Bert</a:t>
            </a:r>
            <a:r>
              <a:rPr lang="zh-CN" altLang="en-US" sz="1200" dirty="0"/>
              <a:t>的句子对文本蕴含模型。</a:t>
            </a:r>
            <a:endParaRPr lang="en-US" altLang="zh-CN" sz="1200" dirty="0"/>
          </a:p>
          <a:p>
            <a:pPr>
              <a:lnSpc>
                <a:spcPct val="150000"/>
              </a:lnSpc>
            </a:pPr>
            <a:endParaRPr lang="en-US" altLang="zh-CN" sz="1200" dirty="0"/>
          </a:p>
          <a:p>
            <a:pPr>
              <a:lnSpc>
                <a:spcPct val="150000"/>
              </a:lnSpc>
            </a:pPr>
            <a:r>
              <a:rPr lang="en-US" altLang="zh-CN" sz="1200" dirty="0"/>
              <a:t>3</a:t>
            </a:r>
            <a:r>
              <a:rPr lang="zh-CN" altLang="en-US" sz="1200" dirty="0"/>
              <a:t>、特征融合，由于从不同段落中抽取的答案有相同情况，因此需要对相同答案的特征做特征融合。融合方法是对相同答案的每个特征取最大值、最小值、平均值和和值。</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9</a:t>
            </a:fld>
            <a:endParaRPr lang="zh-CN" altLang="en-US"/>
          </a:p>
        </p:txBody>
      </p:sp>
    </p:spTree>
    <p:extLst>
      <p:ext uri="{BB962C8B-B14F-4D97-AF65-F5344CB8AC3E}">
        <p14:creationId xmlns:p14="http://schemas.microsoft.com/office/powerpoint/2010/main" val="322292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cxnSp>
        <p:nvCxnSpPr>
          <p:cNvPr id="5" name="直接连接符 4"/>
          <p:cNvCxnSpPr/>
          <p:nvPr userDrawn="1"/>
        </p:nvCxnSpPr>
        <p:spPr>
          <a:xfrm>
            <a:off x="615182" y="800072"/>
            <a:ext cx="10961636"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1" y="1"/>
            <a:ext cx="942727" cy="267531"/>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rot="10800000">
            <a:off x="11159443" y="5595293"/>
            <a:ext cx="1032557" cy="126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37485" y="139768"/>
            <a:ext cx="1944915" cy="523779"/>
          </a:xfrm>
          <a:prstGeom prst="rect">
            <a:avLst/>
          </a:prstGeom>
        </p:spPr>
      </p:pic>
    </p:spTree>
    <p:extLst>
      <p:ext uri="{BB962C8B-B14F-4D97-AF65-F5344CB8AC3E}">
        <p14:creationId xmlns:p14="http://schemas.microsoft.com/office/powerpoint/2010/main" val="25173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A09A47DE-B937-4CA3-9DFF-88605D2B9A34}"/>
              </a:ext>
            </a:extLst>
          </p:cNvPr>
          <p:cNvSpPr>
            <a:spLocks noGrp="1"/>
          </p:cNvSpPr>
          <p:nvPr>
            <p:ph type="sldNum" sz="quarter" idx="12"/>
          </p:nvPr>
        </p:nvSpPr>
        <p:spPr>
          <a:xfrm>
            <a:off x="8737600" y="6356351"/>
            <a:ext cx="2844800" cy="365125"/>
          </a:xfr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0285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AFAE82FB-03AC-4EB0-A47B-5E15083E99C0}"/>
              </a:ext>
            </a:extLst>
          </p:cNvPr>
          <p:cNvSpPr>
            <a:spLocks noGrp="1"/>
          </p:cNvSpPr>
          <p:nvPr>
            <p:ph type="sldNum" sz="quarter" idx="12"/>
          </p:nvPr>
        </p:nvSpPr>
        <p:spPr>
          <a:xfrm>
            <a:off x="8737600" y="6356351"/>
            <a:ext cx="2844800" cy="365125"/>
          </a:xfr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1302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17DDE6F3-561E-4453-8253-94C766D34FC6}"/>
              </a:ext>
            </a:extLst>
          </p:cNvPr>
          <p:cNvSpPr>
            <a:spLocks noGrp="1"/>
          </p:cNvSpPr>
          <p:nvPr>
            <p:ph type="sldNum" sz="quarter" idx="12"/>
          </p:nvPr>
        </p:nvSpPr>
        <p:spPr>
          <a:xfrm>
            <a:off x="8737600" y="6356351"/>
            <a:ext cx="2844800" cy="365125"/>
          </a:xfr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2251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6002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4287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30ECBB-EFA0-4B67-A466-676224D8611D}" type="slidenum">
              <a:rPr lang="zh-CN" altLang="en-US" smtClean="0"/>
              <a:t>‹#›</a:t>
            </a:fld>
            <a:endParaRPr lang="zh-CN" altLang="en-US" dirty="0"/>
          </a:p>
        </p:txBody>
      </p:sp>
    </p:spTree>
    <p:extLst>
      <p:ext uri="{BB962C8B-B14F-4D97-AF65-F5344CB8AC3E}">
        <p14:creationId xmlns:p14="http://schemas.microsoft.com/office/powerpoint/2010/main" val="130392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灯片编号占位符 4">
            <a:extLst>
              <a:ext uri="{FF2B5EF4-FFF2-40B4-BE49-F238E27FC236}">
                <a16:creationId xmlns:a16="http://schemas.microsoft.com/office/drawing/2014/main" id="{57E47B53-A356-4AFC-95EC-60D3AD48CB9C}"/>
              </a:ext>
            </a:extLst>
          </p:cNvPr>
          <p:cNvSpPr txBox="1">
            <a:spLocks/>
          </p:cNvSpPr>
          <p:nvPr userDrawn="1"/>
        </p:nvSpPr>
        <p:spPr>
          <a:xfrm>
            <a:off x="8890000" y="6508751"/>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mtClean="0"/>
              <a:pPr algn="r"/>
              <a:t>‹#›</a:t>
            </a:fld>
            <a:endParaRPr lang="zh-CN" altLang="en-US"/>
          </a:p>
        </p:txBody>
      </p:sp>
    </p:spTree>
    <p:extLst>
      <p:ext uri="{BB962C8B-B14F-4D97-AF65-F5344CB8AC3E}">
        <p14:creationId xmlns:p14="http://schemas.microsoft.com/office/powerpoint/2010/main" val="1266472652"/>
      </p:ext>
    </p:extLst>
  </p:cSld>
  <p:clrMap bg1="lt1" tx1="dk1" bg2="lt2" tx2="dk2" accent1="accent1" accent2="accent2" accent3="accent3" accent4="accent4" accent5="accent5" accent6="accent6" hlink="hlink" folHlink="folHlink"/>
  <p:sldLayoutIdLst>
    <p:sldLayoutId id="2147483668"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emf"/><Relationship Id="rId5" Type="http://schemas.openxmlformats.org/officeDocument/2006/relationships/image" Target="../media/image5.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3.emf"/><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18.png"/><Relationship Id="rId9" Type="http://schemas.openxmlformats.org/officeDocument/2006/relationships/image" Target="../media/image15.pn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3725502"/>
            <a:ext cx="3657600" cy="3132498"/>
            <a:chOff x="0" y="3725502"/>
            <a:chExt cx="3657600" cy="3132498"/>
          </a:xfrm>
        </p:grpSpPr>
        <p:sp>
          <p:nvSpPr>
            <p:cNvPr id="4" name="直角三角形 3"/>
            <p:cNvSpPr/>
            <p:nvPr/>
          </p:nvSpPr>
          <p:spPr>
            <a:xfrm>
              <a:off x="0" y="4432300"/>
              <a:ext cx="2832320" cy="24257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任意多边形: 形状 6"/>
            <p:cNvSpPr/>
            <p:nvPr/>
          </p:nvSpPr>
          <p:spPr>
            <a:xfrm>
              <a:off x="0" y="3725502"/>
              <a:ext cx="3657600" cy="3132498"/>
            </a:xfrm>
            <a:custGeom>
              <a:avLst/>
              <a:gdLst>
                <a:gd name="connsiteX0" fmla="*/ 0 w 4102100"/>
                <a:gd name="connsiteY0" fmla="*/ 0 h 3513184"/>
                <a:gd name="connsiteX1" fmla="*/ 4102100 w 4102100"/>
                <a:gd name="connsiteY1" fmla="*/ 3513184 h 3513184"/>
                <a:gd name="connsiteX2" fmla="*/ 3441700 w 4102100"/>
                <a:gd name="connsiteY2" fmla="*/ 3513184 h 3513184"/>
                <a:gd name="connsiteX3" fmla="*/ 0 w 4102100"/>
                <a:gd name="connsiteY3" fmla="*/ 565590 h 3513184"/>
              </a:gdLst>
              <a:ahLst/>
              <a:cxnLst>
                <a:cxn ang="0">
                  <a:pos x="connsiteX0" y="connsiteY0"/>
                </a:cxn>
                <a:cxn ang="0">
                  <a:pos x="connsiteX1" y="connsiteY1"/>
                </a:cxn>
                <a:cxn ang="0">
                  <a:pos x="connsiteX2" y="connsiteY2"/>
                </a:cxn>
                <a:cxn ang="0">
                  <a:pos x="connsiteX3" y="connsiteY3"/>
                </a:cxn>
              </a:cxnLst>
              <a:rect l="l" t="t" r="r" b="b"/>
              <a:pathLst>
                <a:path w="4102100" h="3513184">
                  <a:moveTo>
                    <a:pt x="0" y="0"/>
                  </a:moveTo>
                  <a:lnTo>
                    <a:pt x="4102100" y="3513184"/>
                  </a:lnTo>
                  <a:lnTo>
                    <a:pt x="3441700" y="3513184"/>
                  </a:lnTo>
                  <a:lnTo>
                    <a:pt x="0" y="5655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7926147" y="0"/>
            <a:ext cx="3210129" cy="1420238"/>
            <a:chOff x="7926147" y="0"/>
            <a:chExt cx="3210129" cy="1420238"/>
          </a:xfrm>
        </p:grpSpPr>
        <p:sp>
          <p:nvSpPr>
            <p:cNvPr id="13" name="任意多边形: 形状 12"/>
            <p:cNvSpPr/>
            <p:nvPr/>
          </p:nvSpPr>
          <p:spPr>
            <a:xfrm rot="10800000">
              <a:off x="7926147" y="0"/>
              <a:ext cx="3210129" cy="1420238"/>
            </a:xfrm>
            <a:custGeom>
              <a:avLst/>
              <a:gdLst>
                <a:gd name="connsiteX0" fmla="*/ 3692727 w 3692727"/>
                <a:gd name="connsiteY0" fmla="*/ 2088816 h 2088816"/>
                <a:gd name="connsiteX1" fmla="*/ 3239331 w 3692727"/>
                <a:gd name="connsiteY1" fmla="*/ 2088816 h 2088816"/>
                <a:gd name="connsiteX2" fmla="*/ 1846364 w 3692727"/>
                <a:gd name="connsiteY2" fmla="*/ 512934 h 2088816"/>
                <a:gd name="connsiteX3" fmla="*/ 453397 w 3692727"/>
                <a:gd name="connsiteY3" fmla="*/ 2088816 h 2088816"/>
                <a:gd name="connsiteX4" fmla="*/ 0 w 3692727"/>
                <a:gd name="connsiteY4" fmla="*/ 2088816 h 2088816"/>
                <a:gd name="connsiteX5" fmla="*/ 1846363 w 3692727"/>
                <a:gd name="connsiteY5" fmla="*/ 0 h 208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727" h="2088816">
                  <a:moveTo>
                    <a:pt x="3692727" y="2088816"/>
                  </a:moveTo>
                  <a:lnTo>
                    <a:pt x="3239331" y="2088816"/>
                  </a:lnTo>
                  <a:lnTo>
                    <a:pt x="1846364" y="512934"/>
                  </a:lnTo>
                  <a:lnTo>
                    <a:pt x="453397" y="2088816"/>
                  </a:lnTo>
                  <a:lnTo>
                    <a:pt x="0" y="2088816"/>
                  </a:lnTo>
                  <a:lnTo>
                    <a:pt x="184636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任意多边形: 形状 11"/>
            <p:cNvSpPr/>
            <p:nvPr/>
          </p:nvSpPr>
          <p:spPr>
            <a:xfrm rot="10800000">
              <a:off x="8498431" y="0"/>
              <a:ext cx="2065564" cy="914400"/>
            </a:xfrm>
            <a:custGeom>
              <a:avLst/>
              <a:gdLst>
                <a:gd name="connsiteX0" fmla="*/ 2065564 w 2065564"/>
                <a:gd name="connsiteY0" fmla="*/ 1168400 h 1168400"/>
                <a:gd name="connsiteX1" fmla="*/ 0 w 2065564"/>
                <a:gd name="connsiteY1" fmla="*/ 1168400 h 1168400"/>
                <a:gd name="connsiteX2" fmla="*/ 1032782 w 2065564"/>
                <a:gd name="connsiteY2" fmla="*/ 0 h 1168400"/>
              </a:gdLst>
              <a:ahLst/>
              <a:cxnLst>
                <a:cxn ang="0">
                  <a:pos x="connsiteX0" y="connsiteY0"/>
                </a:cxn>
                <a:cxn ang="0">
                  <a:pos x="connsiteX1" y="connsiteY1"/>
                </a:cxn>
                <a:cxn ang="0">
                  <a:pos x="connsiteX2" y="connsiteY2"/>
                </a:cxn>
              </a:cxnLst>
              <a:rect l="l" t="t" r="r" b="b"/>
              <a:pathLst>
                <a:path w="2065564" h="1168400">
                  <a:moveTo>
                    <a:pt x="2065564" y="1168400"/>
                  </a:moveTo>
                  <a:lnTo>
                    <a:pt x="0" y="1168400"/>
                  </a:lnTo>
                  <a:lnTo>
                    <a:pt x="103278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2210898" y="1630478"/>
            <a:ext cx="9077182" cy="1938992"/>
          </a:xfrm>
          <a:prstGeom prst="rect">
            <a:avLst/>
          </a:prstGeom>
          <a:noFill/>
        </p:spPr>
        <p:txBody>
          <a:bodyPr wrap="square" rtlCol="0">
            <a:spAutoFit/>
          </a:bodyPr>
          <a:lstStyle/>
          <a:p>
            <a:pPr algn="ctr"/>
            <a:r>
              <a:rPr lang="zh-CN" altLang="en-US" sz="6000" b="1" dirty="0">
                <a:solidFill>
                  <a:schemeClr val="tx1">
                    <a:lumMod val="65000"/>
                    <a:lumOff val="35000"/>
                  </a:schemeClr>
                </a:solidFill>
                <a:latin typeface="微软雅黑" panose="020B0503020204020204" pitchFamily="34" charset="-122"/>
                <a:ea typeface="微软雅黑" panose="020B0503020204020204" pitchFamily="34" charset="-122"/>
              </a:rPr>
              <a:t>基于深度学习的多段落阅读理解系统的设计与实现</a:t>
            </a:r>
          </a:p>
        </p:txBody>
      </p:sp>
      <p:cxnSp>
        <p:nvCxnSpPr>
          <p:cNvPr id="18" name="直接连接符 17"/>
          <p:cNvCxnSpPr>
            <a:cxnSpLocks/>
          </p:cNvCxnSpPr>
          <p:nvPr/>
        </p:nvCxnSpPr>
        <p:spPr>
          <a:xfrm>
            <a:off x="2160882" y="3643206"/>
            <a:ext cx="9528198" cy="489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140108" y="4150141"/>
            <a:ext cx="4243922" cy="1323439"/>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导师：于艳华</a:t>
            </a: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答辩学生：王瑾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攻读学位：工程硕士</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学号：</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2017140509</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69" y="2235337"/>
            <a:ext cx="1689831" cy="1689831"/>
          </a:xfrm>
          <a:prstGeom prst="rect">
            <a:avLst/>
          </a:prstGeom>
        </p:spPr>
      </p:pic>
      <p:sp>
        <p:nvSpPr>
          <p:cNvPr id="5" name="矩形 4"/>
          <p:cNvSpPr/>
          <p:nvPr/>
        </p:nvSpPr>
        <p:spPr>
          <a:xfrm>
            <a:off x="2110867" y="2346902"/>
            <a:ext cx="100031" cy="1578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997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6093A68-FE55-4B2E-B35E-BE21FC6D1108}"/>
              </a:ext>
            </a:extLst>
          </p:cNvPr>
          <p:cNvGrpSpPr/>
          <p:nvPr/>
        </p:nvGrpSpPr>
        <p:grpSpPr>
          <a:xfrm>
            <a:off x="0" y="1382801"/>
            <a:ext cx="4943025" cy="3718052"/>
            <a:chOff x="5851058" y="637632"/>
            <a:chExt cx="5425440" cy="3585729"/>
          </a:xfrm>
        </p:grpSpPr>
        <p:sp>
          <p:nvSpPr>
            <p:cNvPr id="6" name="矩形 5">
              <a:extLst>
                <a:ext uri="{FF2B5EF4-FFF2-40B4-BE49-F238E27FC236}">
                  <a16:creationId xmlns:a16="http://schemas.microsoft.com/office/drawing/2014/main" id="{4EE901C1-9F6B-4CD6-A192-5024AAAFC1B0}"/>
                </a:ext>
              </a:extLst>
            </p:cNvPr>
            <p:cNvSpPr/>
            <p:nvPr/>
          </p:nvSpPr>
          <p:spPr>
            <a:xfrm>
              <a:off x="5851058" y="637632"/>
              <a:ext cx="5425440" cy="481843"/>
            </a:xfrm>
            <a:prstGeom prst="rect">
              <a:avLst/>
            </a:prstGeom>
          </p:spPr>
          <p:txBody>
            <a:bodyPr wrap="square">
              <a:spAutoFit/>
            </a:bodyPr>
            <a:lstStyle/>
            <a:p>
              <a:pPr>
                <a:lnSpc>
                  <a:spcPct val="150000"/>
                </a:lnSpc>
              </a:pPr>
              <a:r>
                <a:rPr lang="en-US" altLang="zh-CN" sz="2000" dirty="0"/>
                <a:t>3</a:t>
              </a:r>
              <a:r>
                <a:rPr lang="zh-CN" altLang="en-US" sz="2000" dirty="0"/>
                <a:t>、候选答案排序</a:t>
              </a:r>
            </a:p>
          </p:txBody>
        </p:sp>
        <p:grpSp>
          <p:nvGrpSpPr>
            <p:cNvPr id="3" name="组合 2">
              <a:extLst>
                <a:ext uri="{FF2B5EF4-FFF2-40B4-BE49-F238E27FC236}">
                  <a16:creationId xmlns:a16="http://schemas.microsoft.com/office/drawing/2014/main" id="{8062D891-DE77-40AC-B5A8-8CF57CC5BAF4}"/>
                </a:ext>
              </a:extLst>
            </p:cNvPr>
            <p:cNvGrpSpPr/>
            <p:nvPr/>
          </p:nvGrpSpPr>
          <p:grpSpPr>
            <a:xfrm>
              <a:off x="6171098" y="1406441"/>
              <a:ext cx="4988822" cy="2816920"/>
              <a:chOff x="6171098" y="1406441"/>
              <a:chExt cx="4988822" cy="2816920"/>
            </a:xfrm>
          </p:grpSpPr>
          <p:sp>
            <p:nvSpPr>
              <p:cNvPr id="7" name="文本框 6">
                <a:extLst>
                  <a:ext uri="{FF2B5EF4-FFF2-40B4-BE49-F238E27FC236}">
                    <a16:creationId xmlns:a16="http://schemas.microsoft.com/office/drawing/2014/main" id="{B68E8C0E-9D8F-47E5-B2F4-682AAC35B9DD}"/>
                  </a:ext>
                </a:extLst>
              </p:cNvPr>
              <p:cNvSpPr txBox="1"/>
              <p:nvPr/>
            </p:nvSpPr>
            <p:spPr>
              <a:xfrm>
                <a:off x="6171098" y="1406441"/>
                <a:ext cx="4526280" cy="979516"/>
              </a:xfrm>
              <a:prstGeom prst="rect">
                <a:avLst/>
              </a:prstGeom>
              <a:noFill/>
            </p:spPr>
            <p:txBody>
              <a:bodyPr wrap="square" rtlCol="0">
                <a:spAutoFit/>
              </a:bodyPr>
              <a:lstStyle/>
              <a:p>
                <a:r>
                  <a:rPr lang="zh-CN" altLang="en-US" dirty="0"/>
                  <a:t>①对候选答案的特征做</a:t>
                </a:r>
                <a:r>
                  <a:rPr lang="en-US" altLang="zh-CN" dirty="0"/>
                  <a:t>embedding</a:t>
                </a:r>
              </a:p>
              <a:p>
                <a:endParaRPr lang="en-US" altLang="zh-CN" sz="2000" dirty="0"/>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6DD6F8B-AE1C-4E94-9A55-2C3A4EBFCA79}"/>
                  </a:ext>
                </a:extLst>
              </p:cNvPr>
              <p:cNvSpPr txBox="1"/>
              <p:nvPr/>
            </p:nvSpPr>
            <p:spPr>
              <a:xfrm>
                <a:off x="6171098" y="2484886"/>
                <a:ext cx="4785359" cy="356188"/>
              </a:xfrm>
              <a:prstGeom prst="rect">
                <a:avLst/>
              </a:prstGeom>
              <a:noFill/>
            </p:spPr>
            <p:txBody>
              <a:bodyPr wrap="square" rtlCol="0">
                <a:spAutoFit/>
              </a:bodyPr>
              <a:lstStyle/>
              <a:p>
                <a:r>
                  <a:rPr lang="zh-CN" altLang="en-US" dirty="0"/>
                  <a:t>②基于候选答案对的损失函数</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D7FED055-A2B7-46EC-A4BF-1980CC4BAA81}"/>
                      </a:ext>
                    </a:extLst>
                  </p:cNvPr>
                  <p:cNvSpPr txBox="1"/>
                  <p:nvPr/>
                </p:nvSpPr>
                <p:spPr>
                  <a:xfrm>
                    <a:off x="6176440" y="3380074"/>
                    <a:ext cx="4983480" cy="843287"/>
                  </a:xfrm>
                  <a:prstGeom prst="rect">
                    <a:avLst/>
                  </a:prstGeom>
                  <a:noFill/>
                </p:spPr>
                <p:txBody>
                  <a:bodyPr wrap="square" rtlCol="0">
                    <a:spAutoFit/>
                  </a:bodyPr>
                  <a:lstStyle/>
                  <a:p>
                    <a:pPr>
                      <a:lnSpc>
                        <a:spcPct val="150000"/>
                      </a:lnSpc>
                    </a:pPr>
                    <a:r>
                      <a:rPr lang="zh-CN" altLang="en-US" dirty="0"/>
                      <a:t>③预测时根据</a:t>
                    </a:r>
                    <a14:m>
                      <m:oMath xmlns:m="http://schemas.openxmlformats.org/officeDocument/2006/math">
                        <m:r>
                          <a:rPr lang="en-US" altLang="zh-CN">
                            <a:latin typeface="Cambria Math" panose="02040503050406030204" pitchFamily="18" charset="0"/>
                          </a:rPr>
                          <m:t>𝑓</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oMath>
                    </a14:m>
                    <a:r>
                      <a:rPr lang="zh-CN" altLang="en-US" dirty="0"/>
                      <a:t> 对所有候选答案排序</a:t>
                    </a:r>
                    <a:r>
                      <a:rPr lang="en-US" altLang="zh-CN" dirty="0"/>
                      <a:t>,</a:t>
                    </a:r>
                    <a:r>
                      <a:rPr lang="zh-CN" altLang="en-US" dirty="0"/>
                      <a:t>候选答案最多取</a:t>
                    </a:r>
                    <a:r>
                      <a:rPr lang="en-US" altLang="zh-CN" dirty="0"/>
                      <a:t>10</a:t>
                    </a:r>
                    <a:r>
                      <a:rPr lang="zh-CN" altLang="en-US" dirty="0"/>
                      <a:t>个</a:t>
                    </a:r>
                  </a:p>
                </p:txBody>
              </p:sp>
            </mc:Choice>
            <mc:Fallback>
              <p:sp>
                <p:nvSpPr>
                  <p:cNvPr id="9" name="文本框 8">
                    <a:extLst>
                      <a:ext uri="{FF2B5EF4-FFF2-40B4-BE49-F238E27FC236}">
                        <a16:creationId xmlns:a16="http://schemas.microsoft.com/office/drawing/2014/main" id="{D7FED055-A2B7-46EC-A4BF-1980CC4BAA81}"/>
                      </a:ext>
                    </a:extLst>
                  </p:cNvPr>
                  <p:cNvSpPr txBox="1">
                    <a:spLocks noRot="1" noChangeAspect="1" noMove="1" noResize="1" noEditPoints="1" noAdjustHandles="1" noChangeArrowheads="1" noChangeShapeType="1" noTextEdit="1"/>
                  </p:cNvSpPr>
                  <p:nvPr/>
                </p:nvSpPr>
                <p:spPr>
                  <a:xfrm>
                    <a:off x="6176440" y="3380074"/>
                    <a:ext cx="4983480" cy="843287"/>
                  </a:xfrm>
                  <a:prstGeom prst="rect">
                    <a:avLst/>
                  </a:prstGeom>
                  <a:blipFill>
                    <a:blip r:embed="rId3"/>
                    <a:stretch>
                      <a:fillRect l="-1210" r="-269" b="-97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4CC8E00E-4126-49CA-8189-847923ACFC82}"/>
                      </a:ext>
                    </a:extLst>
                  </p:cNvPr>
                  <p:cNvSpPr/>
                  <p:nvPr/>
                </p:nvSpPr>
                <p:spPr>
                  <a:xfrm>
                    <a:off x="6247347" y="2942912"/>
                    <a:ext cx="3604860" cy="3936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𝐿</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oMath>
                      </m:oMathPara>
                    </a14:m>
                    <a:endParaRPr lang="zh-CN" altLang="en-US" i="1" dirty="0"/>
                  </a:p>
                </p:txBody>
              </p:sp>
            </mc:Choice>
            <mc:Fallback>
              <p:sp>
                <p:nvSpPr>
                  <p:cNvPr id="11" name="矩形 10">
                    <a:extLst>
                      <a:ext uri="{FF2B5EF4-FFF2-40B4-BE49-F238E27FC236}">
                        <a16:creationId xmlns:a16="http://schemas.microsoft.com/office/drawing/2014/main" id="{4CC8E00E-4126-49CA-8189-847923ACFC82}"/>
                      </a:ext>
                    </a:extLst>
                  </p:cNvPr>
                  <p:cNvSpPr>
                    <a:spLocks noRot="1" noChangeAspect="1" noMove="1" noResize="1" noEditPoints="1" noAdjustHandles="1" noChangeArrowheads="1" noChangeShapeType="1" noTextEdit="1"/>
                  </p:cNvSpPr>
                  <p:nvPr/>
                </p:nvSpPr>
                <p:spPr>
                  <a:xfrm>
                    <a:off x="6247347" y="2942912"/>
                    <a:ext cx="3604860" cy="393600"/>
                  </a:xfrm>
                  <a:prstGeom prst="rect">
                    <a:avLst/>
                  </a:prstGeom>
                  <a:blipFill>
                    <a:blip r:embed="rId4"/>
                    <a:stretch>
                      <a:fillRect b="-74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8965C59D-B532-44DB-8B2A-34F3857DBAE7}"/>
                      </a:ext>
                    </a:extLst>
                  </p:cNvPr>
                  <p:cNvSpPr txBox="1"/>
                  <p:nvPr/>
                </p:nvSpPr>
                <p:spPr>
                  <a:xfrm>
                    <a:off x="6487912" y="1890142"/>
                    <a:ext cx="3728778" cy="307777"/>
                  </a:xfrm>
                  <a:prstGeom prst="rect">
                    <a:avLst/>
                  </a:prstGeom>
                </p:spPr>
                <p:txBody>
                  <a:bodyPr wrap="none">
                    <a:spAutoFit/>
                  </a:bodyPr>
                  <a:lstStyle>
                    <a:defPPr>
                      <a:defRPr lang="zh-CN"/>
                    </a:defPPr>
                    <a:lvl1pPr>
                      <a:defRPr i="1"/>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e>
                          </m:d>
                          <m:r>
                            <a:rPr lang="en-US" altLang="zh-CN">
                              <a:latin typeface="Cambria Math" panose="02040503050406030204" pitchFamily="18" charset="0"/>
                            </a:rPr>
                            <m:t>=</m:t>
                          </m:r>
                          <m:r>
                            <a:rPr lang="en-US" altLang="zh-CN">
                              <a:latin typeface="Cambria Math" panose="02040503050406030204" pitchFamily="18" charset="0"/>
                            </a:rPr>
                            <m:t>𝑅𝑒𝐿𝑈</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sSup>
                                <m:sSupPr>
                                  <m:ctrlPr>
                                    <a:rPr lang="en-US" altLang="zh-CN" i="1">
                                      <a:latin typeface="Cambria Math" panose="02040503050406030204" pitchFamily="18" charset="0"/>
                                    </a:rPr>
                                  </m:ctrlPr>
                                </m:sSupPr>
                                <m:e>
                                  <m:r>
                                    <a:rPr lang="en-US" altLang="zh-CN">
                                      <a:latin typeface="Cambria Math" panose="02040503050406030204" pitchFamily="18" charset="0"/>
                                    </a:rPr>
                                    <m:t>𝐴</m:t>
                                  </m:r>
                                </m:e>
                                <m:sup>
                                  <m:r>
                                    <a:rPr lang="en-US" altLang="zh-CN">
                                      <a:latin typeface="Cambria Math" panose="02040503050406030204" pitchFamily="18" charset="0"/>
                                    </a:rPr>
                                    <m:t>𝑇</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𝑏</m:t>
                                  </m:r>
                                </m:e>
                                <m:sub>
                                  <m:r>
                                    <a:rPr lang="en-US" altLang="zh-CN">
                                      <a:latin typeface="Cambria Math" panose="02040503050406030204" pitchFamily="18" charset="0"/>
                                    </a:rPr>
                                    <m:t>1</m:t>
                                  </m:r>
                                </m:sub>
                              </m:sSub>
                            </m:e>
                          </m:d>
                          <m:sSup>
                            <m:sSupPr>
                              <m:ctrlPr>
                                <a:rPr lang="en-US" altLang="zh-CN" i="1">
                                  <a:latin typeface="Cambria Math" panose="02040503050406030204" pitchFamily="18" charset="0"/>
                                </a:rPr>
                              </m:ctrlPr>
                            </m:sSupPr>
                            <m:e>
                              <m:r>
                                <a:rPr lang="en-US" altLang="zh-CN">
                                  <a:latin typeface="Cambria Math" panose="02040503050406030204" pitchFamily="18" charset="0"/>
                                </a:rPr>
                                <m:t>𝐵</m:t>
                              </m:r>
                            </m:e>
                            <m:sup>
                              <m:r>
                                <a:rPr lang="en-US" altLang="zh-CN">
                                  <a:latin typeface="Cambria Math" panose="02040503050406030204" pitchFamily="18" charset="0"/>
                                </a:rPr>
                                <m:t>𝑇</m:t>
                              </m:r>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𝑏</m:t>
                              </m:r>
                            </m:e>
                            <m:sub>
                              <m:r>
                                <a:rPr lang="en-US" altLang="zh-CN">
                                  <a:latin typeface="Cambria Math" panose="02040503050406030204" pitchFamily="18" charset="0"/>
                                </a:rPr>
                                <m:t>2</m:t>
                              </m:r>
                            </m:sub>
                          </m:sSub>
                        </m:oMath>
                      </m:oMathPara>
                    </a14:m>
                    <a:endParaRPr lang="zh-CN" altLang="en-US" dirty="0"/>
                  </a:p>
                </p:txBody>
              </p:sp>
            </mc:Choice>
            <mc:Fallback>
              <p:sp>
                <p:nvSpPr>
                  <p:cNvPr id="12" name="文本框 11">
                    <a:extLst>
                      <a:ext uri="{FF2B5EF4-FFF2-40B4-BE49-F238E27FC236}">
                        <a16:creationId xmlns:a16="http://schemas.microsoft.com/office/drawing/2014/main" id="{8965C59D-B532-44DB-8B2A-34F3857DBAE7}"/>
                      </a:ext>
                    </a:extLst>
                  </p:cNvPr>
                  <p:cNvSpPr txBox="1">
                    <a:spLocks noRot="1" noChangeAspect="1" noMove="1" noResize="1" noEditPoints="1" noAdjustHandles="1" noChangeArrowheads="1" noChangeShapeType="1" noTextEdit="1"/>
                  </p:cNvSpPr>
                  <p:nvPr/>
                </p:nvSpPr>
                <p:spPr>
                  <a:xfrm>
                    <a:off x="6487912" y="1890142"/>
                    <a:ext cx="3728778" cy="307777"/>
                  </a:xfrm>
                  <a:prstGeom prst="rect">
                    <a:avLst/>
                  </a:prstGeom>
                  <a:blipFill>
                    <a:blip r:embed="rId5"/>
                    <a:stretch>
                      <a:fillRect l="-539" r="-180" b="-32692"/>
                    </a:stretch>
                  </a:blipFill>
                </p:spPr>
                <p:txBody>
                  <a:bodyPr/>
                  <a:lstStyle/>
                  <a:p>
                    <a:r>
                      <a:rPr lang="zh-CN" altLang="en-US">
                        <a:noFill/>
                      </a:rPr>
                      <a:t> </a:t>
                    </a:r>
                  </a:p>
                </p:txBody>
              </p:sp>
            </mc:Fallback>
          </mc:AlternateContent>
        </p:grpSp>
      </p:grpSp>
      <p:cxnSp>
        <p:nvCxnSpPr>
          <p:cNvPr id="16" name="直接连接符 15">
            <a:extLst>
              <a:ext uri="{FF2B5EF4-FFF2-40B4-BE49-F238E27FC236}">
                <a16:creationId xmlns:a16="http://schemas.microsoft.com/office/drawing/2014/main" id="{3C2032F3-418E-4143-92CA-103941952164}"/>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8" name="图片 17">
            <a:extLst>
              <a:ext uri="{FF2B5EF4-FFF2-40B4-BE49-F238E27FC236}">
                <a16:creationId xmlns:a16="http://schemas.microsoft.com/office/drawing/2014/main" id="{33BEC21D-CD65-4CF5-A0F1-D912993BB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cxnSp>
        <p:nvCxnSpPr>
          <p:cNvPr id="19" name="直接连接符 18">
            <a:extLst>
              <a:ext uri="{FF2B5EF4-FFF2-40B4-BE49-F238E27FC236}">
                <a16:creationId xmlns:a16="http://schemas.microsoft.com/office/drawing/2014/main" id="{879CA7D2-ABB2-4F2D-88EE-A04726619A9D}"/>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2B845CE0-9F12-48E4-AB28-D8FB216375C7}"/>
              </a:ext>
            </a:extLst>
          </p:cNvPr>
          <p:cNvSpPr txBox="1"/>
          <p:nvPr/>
        </p:nvSpPr>
        <p:spPr>
          <a:xfrm>
            <a:off x="0" y="17549"/>
            <a:ext cx="11501844"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融合蕴含关系特征和其它文本特征的候选答案排序模型</a:t>
            </a:r>
          </a:p>
        </p:txBody>
      </p:sp>
      <p:sp>
        <p:nvSpPr>
          <p:cNvPr id="21" name="文本框 20">
            <a:extLst>
              <a:ext uri="{FF2B5EF4-FFF2-40B4-BE49-F238E27FC236}">
                <a16:creationId xmlns:a16="http://schemas.microsoft.com/office/drawing/2014/main" id="{4E4ED97E-D84A-467D-8950-415F199E9EFB}"/>
              </a:ext>
            </a:extLst>
          </p:cNvPr>
          <p:cNvSpPr txBox="1"/>
          <p:nvPr/>
        </p:nvSpPr>
        <p:spPr>
          <a:xfrm>
            <a:off x="0" y="879355"/>
            <a:ext cx="1800500"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模型介绍</a:t>
            </a:r>
          </a:p>
        </p:txBody>
      </p:sp>
      <p:pic>
        <p:nvPicPr>
          <p:cNvPr id="22" name="图片 21">
            <a:extLst>
              <a:ext uri="{FF2B5EF4-FFF2-40B4-BE49-F238E27FC236}">
                <a16:creationId xmlns:a16="http://schemas.microsoft.com/office/drawing/2014/main" id="{0EA75E4F-4106-4945-AF7D-DBDA9DBB3ADD}"/>
              </a:ext>
            </a:extLst>
          </p:cNvPr>
          <p:cNvPicPr>
            <a:picLocks noChangeAspect="1"/>
          </p:cNvPicPr>
          <p:nvPr/>
        </p:nvPicPr>
        <p:blipFill>
          <a:blip r:embed="rId7"/>
          <a:stretch>
            <a:fillRect/>
          </a:stretch>
        </p:blipFill>
        <p:spPr>
          <a:xfrm>
            <a:off x="6192099" y="1632613"/>
            <a:ext cx="5703451" cy="3994254"/>
          </a:xfrm>
          <a:prstGeom prst="rect">
            <a:avLst/>
          </a:prstGeom>
        </p:spPr>
      </p:pic>
    </p:spTree>
    <p:extLst>
      <p:ext uri="{BB962C8B-B14F-4D97-AF65-F5344CB8AC3E}">
        <p14:creationId xmlns:p14="http://schemas.microsoft.com/office/powerpoint/2010/main" val="202079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a:extLst>
              <a:ext uri="{FF2B5EF4-FFF2-40B4-BE49-F238E27FC236}">
                <a16:creationId xmlns:a16="http://schemas.microsoft.com/office/drawing/2014/main" id="{561EF44F-183F-4AD4-82B8-B9CC4E28D297}"/>
              </a:ext>
            </a:extLst>
          </p:cNvPr>
          <p:cNvGraphicFramePr>
            <a:graphicFrameLocks/>
          </p:cNvGraphicFramePr>
          <p:nvPr>
            <p:extLst>
              <p:ext uri="{D42A27DB-BD31-4B8C-83A1-F6EECF244321}">
                <p14:modId xmlns:p14="http://schemas.microsoft.com/office/powerpoint/2010/main" val="1133251585"/>
              </p:ext>
            </p:extLst>
          </p:nvPr>
        </p:nvGraphicFramePr>
        <p:xfrm>
          <a:off x="7347312" y="931577"/>
          <a:ext cx="4400550" cy="2581850"/>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a16="http://schemas.microsoft.com/office/drawing/2014/main" id="{3AE66741-0DF4-4EDE-91B0-1EC9738D4EDC}"/>
              </a:ext>
            </a:extLst>
          </p:cNvPr>
          <p:cNvSpPr/>
          <p:nvPr/>
        </p:nvSpPr>
        <p:spPr>
          <a:xfrm>
            <a:off x="1263829" y="4939971"/>
            <a:ext cx="4544834" cy="322076"/>
          </a:xfrm>
          <a:prstGeom prst="rect">
            <a:avLst/>
          </a:prstGeom>
        </p:spPr>
        <p:txBody>
          <a:bodyPr wrap="none">
            <a:spAutoFit/>
          </a:bodyPr>
          <a:lstStyle/>
          <a:p>
            <a:pPr marL="133350" marR="133350" indent="228600" algn="ctr">
              <a:lnSpc>
                <a:spcPct val="115000"/>
              </a:lnSpc>
              <a:spcAft>
                <a:spcPts val="0"/>
              </a:spcAft>
            </a:pPr>
            <a:r>
              <a:rPr lang="zh-CN" altLang="zh-CN" sz="1400" kern="100" dirty="0">
                <a:latin typeface="+mn-ea"/>
                <a:cs typeface="Times New Roman" panose="02020603050405020304" pitchFamily="18" charset="0"/>
              </a:rPr>
              <a:t>对候选答案排序影响最大的特征，评估指标为</a:t>
            </a:r>
            <a:r>
              <a:rPr lang="en-US" altLang="zh-CN" sz="1400" kern="100" dirty="0">
                <a:latin typeface="+mn-ea"/>
                <a:cs typeface="Times New Roman" panose="02020603050405020304" pitchFamily="18" charset="0"/>
              </a:rPr>
              <a:t>EM</a:t>
            </a:r>
            <a:endParaRPr lang="zh-CN" altLang="zh-CN" kern="100" dirty="0">
              <a:effectLst/>
              <a:latin typeface="+mn-ea"/>
              <a:cs typeface="Times New Roman" panose="02020603050405020304" pitchFamily="18" charset="0"/>
            </a:endParaRPr>
          </a:p>
        </p:txBody>
      </p:sp>
      <p:sp>
        <p:nvSpPr>
          <p:cNvPr id="15" name="文本框 14">
            <a:extLst>
              <a:ext uri="{FF2B5EF4-FFF2-40B4-BE49-F238E27FC236}">
                <a16:creationId xmlns:a16="http://schemas.microsoft.com/office/drawing/2014/main" id="{A084C2D2-055A-4039-9226-FEA77A4490BE}"/>
              </a:ext>
            </a:extLst>
          </p:cNvPr>
          <p:cNvSpPr txBox="1"/>
          <p:nvPr/>
        </p:nvSpPr>
        <p:spPr>
          <a:xfrm>
            <a:off x="8183880" y="3186706"/>
            <a:ext cx="2891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模型在各个数据集上误判比例对比</a:t>
            </a:r>
          </a:p>
        </p:txBody>
      </p:sp>
      <p:grpSp>
        <p:nvGrpSpPr>
          <p:cNvPr id="17" name="组合 16">
            <a:extLst>
              <a:ext uri="{FF2B5EF4-FFF2-40B4-BE49-F238E27FC236}">
                <a16:creationId xmlns:a16="http://schemas.microsoft.com/office/drawing/2014/main" id="{F360AD41-308C-4427-B167-4170B8DF2152}"/>
              </a:ext>
            </a:extLst>
          </p:cNvPr>
          <p:cNvGrpSpPr/>
          <p:nvPr/>
        </p:nvGrpSpPr>
        <p:grpSpPr>
          <a:xfrm>
            <a:off x="7346218" y="3580983"/>
            <a:ext cx="4771272" cy="3259468"/>
            <a:chOff x="855345" y="1651957"/>
            <a:chExt cx="4963677" cy="3248289"/>
          </a:xfrm>
        </p:grpSpPr>
        <p:pic>
          <p:nvPicPr>
            <p:cNvPr id="18" name="图片 17">
              <a:extLst>
                <a:ext uri="{FF2B5EF4-FFF2-40B4-BE49-F238E27FC236}">
                  <a16:creationId xmlns:a16="http://schemas.microsoft.com/office/drawing/2014/main" id="{12DB08F7-89A4-4530-8102-462770583057}"/>
                </a:ext>
              </a:extLst>
            </p:cNvPr>
            <p:cNvPicPr>
              <a:picLocks noChangeAspect="1"/>
            </p:cNvPicPr>
            <p:nvPr/>
          </p:nvPicPr>
          <p:blipFill>
            <a:blip r:embed="rId4"/>
            <a:stretch>
              <a:fillRect/>
            </a:stretch>
          </p:blipFill>
          <p:spPr>
            <a:xfrm>
              <a:off x="855345" y="1651957"/>
              <a:ext cx="4963677" cy="3248289"/>
            </a:xfrm>
            <a:prstGeom prst="rect">
              <a:avLst/>
            </a:prstGeom>
          </p:spPr>
        </p:pic>
        <p:cxnSp>
          <p:nvCxnSpPr>
            <p:cNvPr id="19" name="直接连接符 18">
              <a:extLst>
                <a:ext uri="{FF2B5EF4-FFF2-40B4-BE49-F238E27FC236}">
                  <a16:creationId xmlns:a16="http://schemas.microsoft.com/office/drawing/2014/main" id="{F76CFA84-7193-448B-89BD-E6EAE921925C}"/>
                </a:ext>
              </a:extLst>
            </p:cNvPr>
            <p:cNvCxnSpPr>
              <a:cxnSpLocks/>
            </p:cNvCxnSpPr>
            <p:nvPr/>
          </p:nvCxnSpPr>
          <p:spPr>
            <a:xfrm>
              <a:off x="1165860" y="2331720"/>
              <a:ext cx="4491990"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接连接符 19">
              <a:extLst>
                <a:ext uri="{FF2B5EF4-FFF2-40B4-BE49-F238E27FC236}">
                  <a16:creationId xmlns:a16="http://schemas.microsoft.com/office/drawing/2014/main" id="{75E46BDC-3018-4107-ACDE-966AB18C047D}"/>
                </a:ext>
              </a:extLst>
            </p:cNvPr>
            <p:cNvCxnSpPr>
              <a:cxnSpLocks/>
            </p:cNvCxnSpPr>
            <p:nvPr/>
          </p:nvCxnSpPr>
          <p:spPr>
            <a:xfrm>
              <a:off x="1165860" y="3032760"/>
              <a:ext cx="4491990" cy="0"/>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1" name="文本框 20">
            <a:extLst>
              <a:ext uri="{FF2B5EF4-FFF2-40B4-BE49-F238E27FC236}">
                <a16:creationId xmlns:a16="http://schemas.microsoft.com/office/drawing/2014/main" id="{A001A89E-F8AE-4700-8F49-DD29CFD22187}"/>
              </a:ext>
            </a:extLst>
          </p:cNvPr>
          <p:cNvSpPr txBox="1"/>
          <p:nvPr/>
        </p:nvSpPr>
        <p:spPr>
          <a:xfrm>
            <a:off x="8660828" y="6412230"/>
            <a:ext cx="2734882"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模型在</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DuReader</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上的实验结果</a:t>
            </a:r>
          </a:p>
        </p:txBody>
      </p:sp>
      <p:sp>
        <p:nvSpPr>
          <p:cNvPr id="23" name="文本框 22">
            <a:extLst>
              <a:ext uri="{FF2B5EF4-FFF2-40B4-BE49-F238E27FC236}">
                <a16:creationId xmlns:a16="http://schemas.microsoft.com/office/drawing/2014/main" id="{8818F4EC-8EF3-4288-9B2A-EF7D45024F4B}"/>
              </a:ext>
            </a:extLst>
          </p:cNvPr>
          <p:cNvSpPr txBox="1"/>
          <p:nvPr/>
        </p:nvSpPr>
        <p:spPr>
          <a:xfrm>
            <a:off x="483331" y="940086"/>
            <a:ext cx="1800500"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实验结果</a:t>
            </a:r>
          </a:p>
        </p:txBody>
      </p:sp>
      <p:cxnSp>
        <p:nvCxnSpPr>
          <p:cNvPr id="22" name="直接连接符 21">
            <a:extLst>
              <a:ext uri="{FF2B5EF4-FFF2-40B4-BE49-F238E27FC236}">
                <a16:creationId xmlns:a16="http://schemas.microsoft.com/office/drawing/2014/main" id="{6D6AD7DE-062C-4F3C-8107-EF64A5BA4EF9}"/>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4" name="图片 23">
            <a:extLst>
              <a:ext uri="{FF2B5EF4-FFF2-40B4-BE49-F238E27FC236}">
                <a16:creationId xmlns:a16="http://schemas.microsoft.com/office/drawing/2014/main" id="{6E6BCDC7-CB76-4C24-A4FE-AC796851B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25" name="文本框 24">
            <a:extLst>
              <a:ext uri="{FF2B5EF4-FFF2-40B4-BE49-F238E27FC236}">
                <a16:creationId xmlns:a16="http://schemas.microsoft.com/office/drawing/2014/main" id="{7BF73703-8FFF-433F-A2F1-8CE9450D1554}"/>
              </a:ext>
            </a:extLst>
          </p:cNvPr>
          <p:cNvSpPr txBox="1"/>
          <p:nvPr/>
        </p:nvSpPr>
        <p:spPr>
          <a:xfrm>
            <a:off x="0" y="17549"/>
            <a:ext cx="11501844"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融合蕴含关系特征和其它文本特征的候选答案排序模型</a:t>
            </a:r>
          </a:p>
        </p:txBody>
      </p:sp>
      <p:sp>
        <p:nvSpPr>
          <p:cNvPr id="26" name="矩形 25">
            <a:extLst>
              <a:ext uri="{FF2B5EF4-FFF2-40B4-BE49-F238E27FC236}">
                <a16:creationId xmlns:a16="http://schemas.microsoft.com/office/drawing/2014/main" id="{3CA38742-6823-432A-9B96-144AF5BFEDBC}"/>
              </a:ext>
            </a:extLst>
          </p:cNvPr>
          <p:cNvSpPr/>
          <p:nvPr/>
        </p:nvSpPr>
        <p:spPr>
          <a:xfrm>
            <a:off x="2090409" y="1510073"/>
            <a:ext cx="2754280" cy="320857"/>
          </a:xfrm>
          <a:prstGeom prst="rect">
            <a:avLst/>
          </a:prstGeom>
        </p:spPr>
        <p:txBody>
          <a:bodyPr wrap="none">
            <a:spAutoFit/>
          </a:bodyPr>
          <a:lstStyle/>
          <a:p>
            <a:pPr marL="133350" marR="133350" indent="228600" algn="ctr">
              <a:lnSpc>
                <a:spcPct val="115000"/>
              </a:lnSpc>
              <a:spcAft>
                <a:spcPts val="0"/>
              </a:spcAft>
            </a:pPr>
            <a:r>
              <a:rPr lang="zh-CN" altLang="en-US" sz="1400" kern="100" dirty="0">
                <a:latin typeface="+mn-ea"/>
                <a:cs typeface="Times New Roman" panose="02020603050405020304" pitchFamily="18" charset="0"/>
              </a:rPr>
              <a:t>实验结果</a:t>
            </a:r>
            <a:r>
              <a:rPr lang="zh-CN" altLang="zh-CN" sz="1400" kern="100" dirty="0">
                <a:latin typeface="+mn-ea"/>
                <a:cs typeface="Times New Roman" panose="02020603050405020304" pitchFamily="18" charset="0"/>
              </a:rPr>
              <a:t>，评估指标为</a:t>
            </a:r>
            <a:r>
              <a:rPr lang="en-US" altLang="zh-CN" sz="1400" kern="100" dirty="0">
                <a:latin typeface="+mn-ea"/>
                <a:cs typeface="Times New Roman" panose="02020603050405020304" pitchFamily="18" charset="0"/>
              </a:rPr>
              <a:t>EM</a:t>
            </a:r>
            <a:endParaRPr lang="zh-CN" altLang="zh-CN" kern="100" dirty="0">
              <a:effectLst/>
              <a:latin typeface="+mn-ea"/>
              <a:cs typeface="Times New Roman" panose="02020603050405020304" pitchFamily="18" charset="0"/>
            </a:endParaRPr>
          </a:p>
        </p:txBody>
      </p:sp>
      <p:pic>
        <p:nvPicPr>
          <p:cNvPr id="9" name="图片 8">
            <a:extLst>
              <a:ext uri="{FF2B5EF4-FFF2-40B4-BE49-F238E27FC236}">
                <a16:creationId xmlns:a16="http://schemas.microsoft.com/office/drawing/2014/main" id="{6923E48C-176C-4A5F-BA46-D141CD5963AC}"/>
              </a:ext>
            </a:extLst>
          </p:cNvPr>
          <p:cNvPicPr>
            <a:picLocks noChangeAspect="1"/>
          </p:cNvPicPr>
          <p:nvPr/>
        </p:nvPicPr>
        <p:blipFill>
          <a:blip r:embed="rId6"/>
          <a:stretch>
            <a:fillRect/>
          </a:stretch>
        </p:blipFill>
        <p:spPr>
          <a:xfrm>
            <a:off x="165933" y="5262047"/>
            <a:ext cx="7046080" cy="1285438"/>
          </a:xfrm>
          <a:prstGeom prst="rect">
            <a:avLst/>
          </a:prstGeom>
        </p:spPr>
      </p:pic>
      <p:pic>
        <p:nvPicPr>
          <p:cNvPr id="10" name="图片 9">
            <a:extLst>
              <a:ext uri="{FF2B5EF4-FFF2-40B4-BE49-F238E27FC236}">
                <a16:creationId xmlns:a16="http://schemas.microsoft.com/office/drawing/2014/main" id="{5119A60B-3FFA-4BFC-9002-064FB627A6DF}"/>
              </a:ext>
            </a:extLst>
          </p:cNvPr>
          <p:cNvPicPr>
            <a:picLocks noChangeAspect="1"/>
          </p:cNvPicPr>
          <p:nvPr/>
        </p:nvPicPr>
        <p:blipFill>
          <a:blip r:embed="rId7"/>
          <a:stretch>
            <a:fillRect/>
          </a:stretch>
        </p:blipFill>
        <p:spPr>
          <a:xfrm>
            <a:off x="165933" y="1824307"/>
            <a:ext cx="7046080" cy="2852303"/>
          </a:xfrm>
          <a:prstGeom prst="rect">
            <a:avLst/>
          </a:prstGeom>
        </p:spPr>
      </p:pic>
    </p:spTree>
    <p:extLst>
      <p:ext uri="{BB962C8B-B14F-4D97-AF65-F5344CB8AC3E}">
        <p14:creationId xmlns:p14="http://schemas.microsoft.com/office/powerpoint/2010/main" val="267543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CB2DE184-0A3B-499A-8FE4-F945D7993FF7}"/>
              </a:ext>
            </a:extLst>
          </p:cNvPr>
          <p:cNvSpPr txBox="1"/>
          <p:nvPr/>
        </p:nvSpPr>
        <p:spPr>
          <a:xfrm>
            <a:off x="0" y="35284"/>
            <a:ext cx="11945982" cy="954107"/>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基于深度学习的多段落阅读理解系统</a:t>
            </a:r>
          </a:p>
          <a:p>
            <a:endParaRPr lang="zh-CN" altLang="en-US" sz="2800" b="1" dirty="0">
              <a:solidFill>
                <a:schemeClr val="accent1"/>
              </a:solidFill>
              <a:latin typeface="华文宋体" panose="02010600040101010101" pitchFamily="2" charset="-122"/>
              <a:ea typeface="华文宋体" panose="02010600040101010101" pitchFamily="2" charset="-122"/>
            </a:endParaRPr>
          </a:p>
        </p:txBody>
      </p:sp>
      <p:sp>
        <p:nvSpPr>
          <p:cNvPr id="3" name="文本框 2">
            <a:extLst>
              <a:ext uri="{FF2B5EF4-FFF2-40B4-BE49-F238E27FC236}">
                <a16:creationId xmlns:a16="http://schemas.microsoft.com/office/drawing/2014/main" id="{52683B6A-6A75-431E-AA93-8E1967D79EB1}"/>
              </a:ext>
            </a:extLst>
          </p:cNvPr>
          <p:cNvSpPr txBox="1"/>
          <p:nvPr/>
        </p:nvSpPr>
        <p:spPr>
          <a:xfrm>
            <a:off x="2028351" y="5774010"/>
            <a:ext cx="2710542" cy="400110"/>
          </a:xfrm>
          <a:prstGeom prst="rect">
            <a:avLst/>
          </a:prstGeom>
          <a:noFill/>
        </p:spPr>
        <p:txBody>
          <a:bodyPr wrap="square" rtlCol="0">
            <a:spAutoFit/>
          </a:bodyPr>
          <a:lstStyle/>
          <a:p>
            <a:r>
              <a:rPr lang="zh-CN" altLang="en-US" sz="2000" b="1" dirty="0">
                <a:solidFill>
                  <a:schemeClr val="accent1"/>
                </a:solidFill>
                <a:latin typeface="华文宋体" panose="02010600040101010101" pitchFamily="2" charset="-122"/>
                <a:ea typeface="华文宋体" panose="02010600040101010101" pitchFamily="2" charset="-122"/>
              </a:rPr>
              <a:t>系统架构图</a:t>
            </a:r>
          </a:p>
        </p:txBody>
      </p:sp>
      <p:sp>
        <p:nvSpPr>
          <p:cNvPr id="4" name="文本框 3">
            <a:extLst>
              <a:ext uri="{FF2B5EF4-FFF2-40B4-BE49-F238E27FC236}">
                <a16:creationId xmlns:a16="http://schemas.microsoft.com/office/drawing/2014/main" id="{8E6D508C-6FBF-464B-A079-8556DADE9958}"/>
              </a:ext>
            </a:extLst>
          </p:cNvPr>
          <p:cNvSpPr txBox="1"/>
          <p:nvPr/>
        </p:nvSpPr>
        <p:spPr>
          <a:xfrm>
            <a:off x="8148414" y="5774010"/>
            <a:ext cx="2710542" cy="400110"/>
          </a:xfrm>
          <a:prstGeom prst="rect">
            <a:avLst/>
          </a:prstGeom>
          <a:noFill/>
        </p:spPr>
        <p:txBody>
          <a:bodyPr wrap="square" rtlCol="0">
            <a:spAutoFit/>
          </a:bodyPr>
          <a:lstStyle/>
          <a:p>
            <a:r>
              <a:rPr lang="zh-CN" altLang="en-US" sz="2000" b="1" dirty="0">
                <a:solidFill>
                  <a:schemeClr val="accent1"/>
                </a:solidFill>
                <a:latin typeface="华文宋体" panose="02010600040101010101" pitchFamily="2" charset="-122"/>
                <a:ea typeface="华文宋体" panose="02010600040101010101" pitchFamily="2" charset="-122"/>
              </a:rPr>
              <a:t>处理流程图</a:t>
            </a:r>
          </a:p>
        </p:txBody>
      </p:sp>
      <p:grpSp>
        <p:nvGrpSpPr>
          <p:cNvPr id="138" name="组合 137">
            <a:extLst>
              <a:ext uri="{FF2B5EF4-FFF2-40B4-BE49-F238E27FC236}">
                <a16:creationId xmlns:a16="http://schemas.microsoft.com/office/drawing/2014/main" id="{73C0C998-D1E4-4655-B9B2-7286967BB9C2}"/>
              </a:ext>
            </a:extLst>
          </p:cNvPr>
          <p:cNvGrpSpPr/>
          <p:nvPr/>
        </p:nvGrpSpPr>
        <p:grpSpPr>
          <a:xfrm>
            <a:off x="6241277" y="1211253"/>
            <a:ext cx="5337547" cy="4435493"/>
            <a:chOff x="6105177" y="1598665"/>
            <a:chExt cx="5337547" cy="4435493"/>
          </a:xfrm>
        </p:grpSpPr>
        <p:grpSp>
          <p:nvGrpSpPr>
            <p:cNvPr id="124" name="组合 123">
              <a:extLst>
                <a:ext uri="{FF2B5EF4-FFF2-40B4-BE49-F238E27FC236}">
                  <a16:creationId xmlns:a16="http://schemas.microsoft.com/office/drawing/2014/main" id="{4356A061-92C2-4E2F-AD18-5F136FACF947}"/>
                </a:ext>
              </a:extLst>
            </p:cNvPr>
            <p:cNvGrpSpPr/>
            <p:nvPr/>
          </p:nvGrpSpPr>
          <p:grpSpPr>
            <a:xfrm>
              <a:off x="6105177" y="1598665"/>
              <a:ext cx="5337547" cy="4435493"/>
              <a:chOff x="6262567" y="2187528"/>
              <a:chExt cx="5337547" cy="4435493"/>
            </a:xfrm>
          </p:grpSpPr>
          <p:sp>
            <p:nvSpPr>
              <p:cNvPr id="7" name="矩形: 圆角 6">
                <a:extLst>
                  <a:ext uri="{FF2B5EF4-FFF2-40B4-BE49-F238E27FC236}">
                    <a16:creationId xmlns:a16="http://schemas.microsoft.com/office/drawing/2014/main" id="{AE721AE9-646E-4E0B-B51D-236CF5321F9A}"/>
                  </a:ext>
                </a:extLst>
              </p:cNvPr>
              <p:cNvSpPr/>
              <p:nvPr/>
            </p:nvSpPr>
            <p:spPr>
              <a:xfrm>
                <a:off x="6262567" y="4013796"/>
                <a:ext cx="5337547" cy="260922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磁盘 8">
                <a:extLst>
                  <a:ext uri="{FF2B5EF4-FFF2-40B4-BE49-F238E27FC236}">
                    <a16:creationId xmlns:a16="http://schemas.microsoft.com/office/drawing/2014/main" id="{DCD4EEF3-9061-4364-8539-5F7E5F4EDF46}"/>
                  </a:ext>
                </a:extLst>
              </p:cNvPr>
              <p:cNvSpPr/>
              <p:nvPr/>
            </p:nvSpPr>
            <p:spPr>
              <a:xfrm>
                <a:off x="7138346" y="5921718"/>
                <a:ext cx="1031358" cy="522529"/>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24B51C8-34AA-468B-BDB1-76E52391A778}"/>
                  </a:ext>
                </a:extLst>
              </p:cNvPr>
              <p:cNvSpPr txBox="1"/>
              <p:nvPr/>
            </p:nvSpPr>
            <p:spPr>
              <a:xfrm>
                <a:off x="7277817" y="6118136"/>
                <a:ext cx="1031358"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训练数据</a:t>
                </a:r>
              </a:p>
            </p:txBody>
          </p:sp>
          <p:sp>
            <p:nvSpPr>
              <p:cNvPr id="42" name="流程图: 磁盘 41">
                <a:extLst>
                  <a:ext uri="{FF2B5EF4-FFF2-40B4-BE49-F238E27FC236}">
                    <a16:creationId xmlns:a16="http://schemas.microsoft.com/office/drawing/2014/main" id="{6D00E4A9-AE15-4CB7-8156-A6279CFAF5F9}"/>
                  </a:ext>
                </a:extLst>
              </p:cNvPr>
              <p:cNvSpPr/>
              <p:nvPr/>
            </p:nvSpPr>
            <p:spPr>
              <a:xfrm>
                <a:off x="9995797" y="5921718"/>
                <a:ext cx="1031358" cy="522529"/>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56CE3FFD-1722-4EB4-AD71-C98A64C7787A}"/>
                  </a:ext>
                </a:extLst>
              </p:cNvPr>
              <p:cNvSpPr txBox="1"/>
              <p:nvPr/>
            </p:nvSpPr>
            <p:spPr>
              <a:xfrm>
                <a:off x="10123388" y="6108404"/>
                <a:ext cx="1031358"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测试数据</a:t>
                </a:r>
              </a:p>
            </p:txBody>
          </p:sp>
          <p:sp>
            <p:nvSpPr>
              <p:cNvPr id="20" name="矩形 19">
                <a:extLst>
                  <a:ext uri="{FF2B5EF4-FFF2-40B4-BE49-F238E27FC236}">
                    <a16:creationId xmlns:a16="http://schemas.microsoft.com/office/drawing/2014/main" id="{F4F69DBB-FCF5-426A-A4E4-AB2F40C10A43}"/>
                  </a:ext>
                </a:extLst>
              </p:cNvPr>
              <p:cNvSpPr/>
              <p:nvPr/>
            </p:nvSpPr>
            <p:spPr>
              <a:xfrm>
                <a:off x="7018606" y="5142849"/>
                <a:ext cx="4028622" cy="35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0D266D4-B582-4113-AACD-CD691C6DD693}"/>
                  </a:ext>
                </a:extLst>
              </p:cNvPr>
              <p:cNvSpPr txBox="1"/>
              <p:nvPr/>
            </p:nvSpPr>
            <p:spPr>
              <a:xfrm>
                <a:off x="8172727" y="5182149"/>
                <a:ext cx="1267629"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数据处理</a:t>
                </a:r>
              </a:p>
            </p:txBody>
          </p:sp>
          <p:sp>
            <p:nvSpPr>
              <p:cNvPr id="24" name="文本框 23">
                <a:extLst>
                  <a:ext uri="{FF2B5EF4-FFF2-40B4-BE49-F238E27FC236}">
                    <a16:creationId xmlns:a16="http://schemas.microsoft.com/office/drawing/2014/main" id="{03AB4344-45F9-4412-8570-05196E2D8827}"/>
                  </a:ext>
                </a:extLst>
              </p:cNvPr>
              <p:cNvSpPr txBox="1"/>
              <p:nvPr/>
            </p:nvSpPr>
            <p:spPr>
              <a:xfrm>
                <a:off x="6375212" y="4948195"/>
                <a:ext cx="381285" cy="830997"/>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离线训练</a:t>
                </a:r>
              </a:p>
            </p:txBody>
          </p:sp>
          <p:cxnSp>
            <p:nvCxnSpPr>
              <p:cNvPr id="46" name="直接箭头连接符 45">
                <a:extLst>
                  <a:ext uri="{FF2B5EF4-FFF2-40B4-BE49-F238E27FC236}">
                    <a16:creationId xmlns:a16="http://schemas.microsoft.com/office/drawing/2014/main" id="{EA7033CE-B65D-4E9D-8F67-C67E8361C6F7}"/>
                  </a:ext>
                </a:extLst>
              </p:cNvPr>
              <p:cNvCxnSpPr>
                <a:cxnSpLocks/>
                <a:stCxn id="9" idx="1"/>
              </p:cNvCxnSpPr>
              <p:nvPr/>
            </p:nvCxnSpPr>
            <p:spPr>
              <a:xfrm flipV="1">
                <a:off x="7654025" y="5498448"/>
                <a:ext cx="0" cy="42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DD4A6A94-A291-431C-82FD-36B83200FAC5}"/>
                  </a:ext>
                </a:extLst>
              </p:cNvPr>
              <p:cNvCxnSpPr>
                <a:cxnSpLocks/>
              </p:cNvCxnSpPr>
              <p:nvPr/>
            </p:nvCxnSpPr>
            <p:spPr>
              <a:xfrm flipV="1">
                <a:off x="10506158" y="5498448"/>
                <a:ext cx="0" cy="42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F96E637-8BEA-4311-AFAD-42ED5584CF65}"/>
                  </a:ext>
                </a:extLst>
              </p:cNvPr>
              <p:cNvCxnSpPr>
                <a:cxnSpLocks/>
              </p:cNvCxnSpPr>
              <p:nvPr/>
            </p:nvCxnSpPr>
            <p:spPr>
              <a:xfrm flipV="1">
                <a:off x="7303402" y="4719579"/>
                <a:ext cx="0" cy="42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92EC7A35-BB06-4010-A6BB-179F4F060D44}"/>
                  </a:ext>
                </a:extLst>
              </p:cNvPr>
              <p:cNvSpPr/>
              <p:nvPr/>
            </p:nvSpPr>
            <p:spPr>
              <a:xfrm>
                <a:off x="6931119" y="4247599"/>
                <a:ext cx="738544" cy="47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95000"/>
                        <a:lumOff val="5000"/>
                      </a:schemeClr>
                    </a:solidFill>
                  </a:rPr>
                  <a:t>阅读理解模块</a:t>
                </a:r>
              </a:p>
            </p:txBody>
          </p:sp>
          <p:cxnSp>
            <p:nvCxnSpPr>
              <p:cNvPr id="53" name="直接箭头连接符 52">
                <a:extLst>
                  <a:ext uri="{FF2B5EF4-FFF2-40B4-BE49-F238E27FC236}">
                    <a16:creationId xmlns:a16="http://schemas.microsoft.com/office/drawing/2014/main" id="{5AACE46D-E757-409E-A594-B40F0A93D829}"/>
                  </a:ext>
                </a:extLst>
              </p:cNvPr>
              <p:cNvCxnSpPr>
                <a:stCxn id="49" idx="3"/>
              </p:cNvCxnSpPr>
              <p:nvPr/>
            </p:nvCxnSpPr>
            <p:spPr>
              <a:xfrm>
                <a:off x="7669663" y="4483589"/>
                <a:ext cx="421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4BCAB0E1-B120-4611-B85D-B1ABADD4617B}"/>
                  </a:ext>
                </a:extLst>
              </p:cNvPr>
              <p:cNvSpPr/>
              <p:nvPr/>
            </p:nvSpPr>
            <p:spPr>
              <a:xfrm>
                <a:off x="8105233" y="4229387"/>
                <a:ext cx="834232" cy="484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lumMod val="95000"/>
                        <a:lumOff val="5000"/>
                      </a:schemeClr>
                    </a:solidFill>
                  </a:rPr>
                  <a:t>数据处理</a:t>
                </a:r>
              </a:p>
            </p:txBody>
          </p:sp>
          <p:cxnSp>
            <p:nvCxnSpPr>
              <p:cNvPr id="56" name="直接箭头连接符 55">
                <a:extLst>
                  <a:ext uri="{FF2B5EF4-FFF2-40B4-BE49-F238E27FC236}">
                    <a16:creationId xmlns:a16="http://schemas.microsoft.com/office/drawing/2014/main" id="{7BB5889B-D68D-48BD-9FBE-04525745113F}"/>
                  </a:ext>
                </a:extLst>
              </p:cNvPr>
              <p:cNvCxnSpPr/>
              <p:nvPr/>
            </p:nvCxnSpPr>
            <p:spPr>
              <a:xfrm>
                <a:off x="8939465" y="4483783"/>
                <a:ext cx="421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090AF5EC-16C8-48D9-B348-099CF6226B9E}"/>
                  </a:ext>
                </a:extLst>
              </p:cNvPr>
              <p:cNvSpPr/>
              <p:nvPr/>
            </p:nvSpPr>
            <p:spPr>
              <a:xfrm>
                <a:off x="9375035" y="4210092"/>
                <a:ext cx="834232" cy="484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solidFill>
                      <a:schemeClr val="tx1">
                        <a:lumMod val="95000"/>
                        <a:lumOff val="5000"/>
                      </a:schemeClr>
                    </a:solidFill>
                  </a:rPr>
                  <a:t>候选答案排序</a:t>
                </a:r>
              </a:p>
            </p:txBody>
          </p:sp>
          <p:cxnSp>
            <p:nvCxnSpPr>
              <p:cNvPr id="70" name="直接连接符 69">
                <a:extLst>
                  <a:ext uri="{FF2B5EF4-FFF2-40B4-BE49-F238E27FC236}">
                    <a16:creationId xmlns:a16="http://schemas.microsoft.com/office/drawing/2014/main" id="{25BE14F2-C631-4C91-B120-0476945BB5FD}"/>
                  </a:ext>
                </a:extLst>
              </p:cNvPr>
              <p:cNvCxnSpPr>
                <a:cxnSpLocks/>
              </p:cNvCxnSpPr>
              <p:nvPr/>
            </p:nvCxnSpPr>
            <p:spPr>
              <a:xfrm>
                <a:off x="7506586" y="4714156"/>
                <a:ext cx="0" cy="251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C6629E06-D510-40D2-80F3-5E928847E2F3}"/>
                  </a:ext>
                </a:extLst>
              </p:cNvPr>
              <p:cNvCxnSpPr>
                <a:cxnSpLocks/>
              </p:cNvCxnSpPr>
              <p:nvPr/>
            </p:nvCxnSpPr>
            <p:spPr>
              <a:xfrm>
                <a:off x="7506586" y="4965405"/>
                <a:ext cx="3264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4D8A972E-09D4-4875-9503-35EAE3302209}"/>
                  </a:ext>
                </a:extLst>
              </p:cNvPr>
              <p:cNvCxnSpPr>
                <a:cxnSpLocks/>
                <a:stCxn id="57" idx="2"/>
              </p:cNvCxnSpPr>
              <p:nvPr/>
            </p:nvCxnSpPr>
            <p:spPr>
              <a:xfrm>
                <a:off x="9792151" y="4694861"/>
                <a:ext cx="0" cy="184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27723CF1-E275-46B5-AB31-EC236A9E1CB4}"/>
                  </a:ext>
                </a:extLst>
              </p:cNvPr>
              <p:cNvCxnSpPr>
                <a:cxnSpLocks/>
              </p:cNvCxnSpPr>
              <p:nvPr/>
            </p:nvCxnSpPr>
            <p:spPr>
              <a:xfrm flipV="1">
                <a:off x="9792151" y="4877794"/>
                <a:ext cx="978868" cy="1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261DE0C1-33DB-4B7B-B766-E1117D8F8107}"/>
                  </a:ext>
                </a:extLst>
              </p:cNvPr>
              <p:cNvCxnSpPr>
                <a:cxnSpLocks/>
                <a:endCxn id="84" idx="2"/>
              </p:cNvCxnSpPr>
              <p:nvPr/>
            </p:nvCxnSpPr>
            <p:spPr>
              <a:xfrm flipV="1">
                <a:off x="10771019" y="4681988"/>
                <a:ext cx="0" cy="472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4A4D35CE-E74E-488D-9E4C-04A52DADE489}"/>
                  </a:ext>
                </a:extLst>
              </p:cNvPr>
              <p:cNvSpPr/>
              <p:nvPr/>
            </p:nvSpPr>
            <p:spPr>
              <a:xfrm>
                <a:off x="10401747" y="4210008"/>
                <a:ext cx="738544" cy="47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95000"/>
                        <a:lumOff val="5000"/>
                      </a:schemeClr>
                    </a:solidFill>
                  </a:rPr>
                  <a:t>离线评估</a:t>
                </a:r>
              </a:p>
            </p:txBody>
          </p:sp>
          <p:sp>
            <p:nvSpPr>
              <p:cNvPr id="88" name="矩形: 圆角 87">
                <a:extLst>
                  <a:ext uri="{FF2B5EF4-FFF2-40B4-BE49-F238E27FC236}">
                    <a16:creationId xmlns:a16="http://schemas.microsoft.com/office/drawing/2014/main" id="{B6BC074C-A289-4573-8F79-0AA1ACFC7740}"/>
                  </a:ext>
                </a:extLst>
              </p:cNvPr>
              <p:cNvSpPr/>
              <p:nvPr/>
            </p:nvSpPr>
            <p:spPr>
              <a:xfrm>
                <a:off x="6262567" y="2187528"/>
                <a:ext cx="5337544" cy="171150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F4B83AB-0BB5-4729-9F46-8EC46BE82480}"/>
                  </a:ext>
                </a:extLst>
              </p:cNvPr>
              <p:cNvCxnSpPr>
                <a:cxnSpLocks/>
              </p:cNvCxnSpPr>
              <p:nvPr/>
            </p:nvCxnSpPr>
            <p:spPr>
              <a:xfrm>
                <a:off x="7300391" y="3581263"/>
                <a:ext cx="0" cy="648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09D380F-499D-4B75-9DE5-FCB731D90140}"/>
                  </a:ext>
                </a:extLst>
              </p:cNvPr>
              <p:cNvCxnSpPr>
                <a:cxnSpLocks/>
              </p:cNvCxnSpPr>
              <p:nvPr/>
            </p:nvCxnSpPr>
            <p:spPr>
              <a:xfrm>
                <a:off x="9952832" y="3581263"/>
                <a:ext cx="0" cy="628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85CCE726-ABCE-468B-9119-005C8C613695}"/>
                  </a:ext>
                </a:extLst>
              </p:cNvPr>
              <p:cNvCxnSpPr>
                <a:cxnSpLocks/>
              </p:cNvCxnSpPr>
              <p:nvPr/>
            </p:nvCxnSpPr>
            <p:spPr>
              <a:xfrm>
                <a:off x="7300391" y="3581263"/>
                <a:ext cx="6627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01F8C51A-6B0B-4A65-8D8F-88A9597CF923}"/>
                  </a:ext>
                </a:extLst>
              </p:cNvPr>
              <p:cNvCxnSpPr/>
              <p:nvPr/>
            </p:nvCxnSpPr>
            <p:spPr>
              <a:xfrm flipH="1">
                <a:off x="9311003" y="3596950"/>
                <a:ext cx="641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云形 101">
                <a:extLst>
                  <a:ext uri="{FF2B5EF4-FFF2-40B4-BE49-F238E27FC236}">
                    <a16:creationId xmlns:a16="http://schemas.microsoft.com/office/drawing/2014/main" id="{321465E0-44BF-40A9-A27D-9AEC5299883C}"/>
                  </a:ext>
                </a:extLst>
              </p:cNvPr>
              <p:cNvSpPr/>
              <p:nvPr/>
            </p:nvSpPr>
            <p:spPr>
              <a:xfrm>
                <a:off x="7963108" y="3396597"/>
                <a:ext cx="1375811" cy="43253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lumMod val="95000"/>
                        <a:lumOff val="5000"/>
                      </a:schemeClr>
                    </a:solidFill>
                    <a:latin typeface="Times New Roman" panose="02020603050405020304" pitchFamily="18" charset="0"/>
                    <a:cs typeface="Times New Roman" panose="02020603050405020304" pitchFamily="18" charset="0"/>
                  </a:rPr>
                  <a:t>TF Service</a:t>
                </a:r>
                <a:endParaRPr lang="zh-CN" altLang="en-US" sz="11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3" name="矩形 102">
                <a:extLst>
                  <a:ext uri="{FF2B5EF4-FFF2-40B4-BE49-F238E27FC236}">
                    <a16:creationId xmlns:a16="http://schemas.microsoft.com/office/drawing/2014/main" id="{7028447D-E368-48EE-B087-40A02762BCFD}"/>
                  </a:ext>
                </a:extLst>
              </p:cNvPr>
              <p:cNvSpPr/>
              <p:nvPr/>
            </p:nvSpPr>
            <p:spPr>
              <a:xfrm>
                <a:off x="6756490" y="4150280"/>
                <a:ext cx="4535273" cy="170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BA6D4E48-8360-4386-B768-9070F2BF5197}"/>
                  </a:ext>
                </a:extLst>
              </p:cNvPr>
              <p:cNvSpPr txBox="1"/>
              <p:nvPr/>
            </p:nvSpPr>
            <p:spPr>
              <a:xfrm>
                <a:off x="6337803" y="2631486"/>
                <a:ext cx="381285" cy="830997"/>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实时分析</a:t>
                </a:r>
              </a:p>
            </p:txBody>
          </p:sp>
          <p:sp>
            <p:nvSpPr>
              <p:cNvPr id="105" name="椭圆 104">
                <a:extLst>
                  <a:ext uri="{FF2B5EF4-FFF2-40B4-BE49-F238E27FC236}">
                    <a16:creationId xmlns:a16="http://schemas.microsoft.com/office/drawing/2014/main" id="{11D10ED7-F816-4A25-B647-5BA5F4A446D1}"/>
                  </a:ext>
                </a:extLst>
              </p:cNvPr>
              <p:cNvSpPr/>
              <p:nvPr/>
            </p:nvSpPr>
            <p:spPr>
              <a:xfrm>
                <a:off x="6767092" y="2459840"/>
                <a:ext cx="890051" cy="469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95000"/>
                        <a:lumOff val="5000"/>
                      </a:schemeClr>
                    </a:solidFill>
                  </a:rPr>
                  <a:t>输入问题</a:t>
                </a:r>
              </a:p>
            </p:txBody>
          </p:sp>
          <p:cxnSp>
            <p:nvCxnSpPr>
              <p:cNvPr id="107" name="直接箭头连接符 106">
                <a:extLst>
                  <a:ext uri="{FF2B5EF4-FFF2-40B4-BE49-F238E27FC236}">
                    <a16:creationId xmlns:a16="http://schemas.microsoft.com/office/drawing/2014/main" id="{A780E572-10CA-45C2-BB93-227E45F657E4}"/>
                  </a:ext>
                </a:extLst>
              </p:cNvPr>
              <p:cNvCxnSpPr>
                <a:cxnSpLocks/>
                <a:stCxn id="105" idx="6"/>
              </p:cNvCxnSpPr>
              <p:nvPr/>
            </p:nvCxnSpPr>
            <p:spPr>
              <a:xfrm>
                <a:off x="7657143" y="2694375"/>
                <a:ext cx="655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D9BBB5C1-1A86-4B6C-A307-C5B4682BBC83}"/>
                  </a:ext>
                </a:extLst>
              </p:cNvPr>
              <p:cNvSpPr/>
              <p:nvPr/>
            </p:nvSpPr>
            <p:spPr>
              <a:xfrm>
                <a:off x="8313567" y="2490883"/>
                <a:ext cx="911268" cy="406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95000"/>
                        <a:lumOff val="5000"/>
                      </a:schemeClr>
                    </a:solidFill>
                  </a:rPr>
                  <a:t>加载模型</a:t>
                </a:r>
              </a:p>
            </p:txBody>
          </p:sp>
          <p:cxnSp>
            <p:nvCxnSpPr>
              <p:cNvPr id="111" name="直接箭头连接符 110">
                <a:extLst>
                  <a:ext uri="{FF2B5EF4-FFF2-40B4-BE49-F238E27FC236}">
                    <a16:creationId xmlns:a16="http://schemas.microsoft.com/office/drawing/2014/main" id="{5F58EAB4-F7AA-40ED-831F-CEE598482DE4}"/>
                  </a:ext>
                </a:extLst>
              </p:cNvPr>
              <p:cNvCxnSpPr>
                <a:cxnSpLocks/>
                <a:stCxn id="102" idx="3"/>
              </p:cNvCxnSpPr>
              <p:nvPr/>
            </p:nvCxnSpPr>
            <p:spPr>
              <a:xfrm flipH="1" flipV="1">
                <a:off x="8646143" y="2899967"/>
                <a:ext cx="4871" cy="521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B13B51B-16C9-4D23-A160-0F4E89F7EEBF}"/>
                  </a:ext>
                </a:extLst>
              </p:cNvPr>
              <p:cNvCxnSpPr>
                <a:cxnSpLocks/>
              </p:cNvCxnSpPr>
              <p:nvPr/>
            </p:nvCxnSpPr>
            <p:spPr>
              <a:xfrm>
                <a:off x="9213459" y="2688534"/>
                <a:ext cx="5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FDC79142-BD19-4D6B-85A3-10DE7C387013}"/>
                  </a:ext>
                </a:extLst>
              </p:cNvPr>
              <p:cNvSpPr/>
              <p:nvPr/>
            </p:nvSpPr>
            <p:spPr>
              <a:xfrm>
                <a:off x="9802668" y="2484916"/>
                <a:ext cx="911268" cy="4060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95000"/>
                        <a:lumOff val="5000"/>
                      </a:schemeClr>
                    </a:solidFill>
                  </a:rPr>
                  <a:t>模型预测</a:t>
                </a:r>
              </a:p>
            </p:txBody>
          </p:sp>
          <p:cxnSp>
            <p:nvCxnSpPr>
              <p:cNvPr id="117" name="直接连接符 116">
                <a:extLst>
                  <a:ext uri="{FF2B5EF4-FFF2-40B4-BE49-F238E27FC236}">
                    <a16:creationId xmlns:a16="http://schemas.microsoft.com/office/drawing/2014/main" id="{FADAB7CD-F282-41E3-9A64-5D1B8A75ABEB}"/>
                  </a:ext>
                </a:extLst>
              </p:cNvPr>
              <p:cNvCxnSpPr>
                <a:cxnSpLocks/>
                <a:stCxn id="109" idx="2"/>
              </p:cNvCxnSpPr>
              <p:nvPr/>
            </p:nvCxnSpPr>
            <p:spPr>
              <a:xfrm>
                <a:off x="8769201" y="2896960"/>
                <a:ext cx="0" cy="33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A8BADB69-8A3D-4995-BD7B-B4631EA6FBE2}"/>
                  </a:ext>
                </a:extLst>
              </p:cNvPr>
              <p:cNvCxnSpPr/>
              <p:nvPr/>
            </p:nvCxnSpPr>
            <p:spPr>
              <a:xfrm>
                <a:off x="8769201" y="3231527"/>
                <a:ext cx="744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流程图: 决策 119">
                <a:extLst>
                  <a:ext uri="{FF2B5EF4-FFF2-40B4-BE49-F238E27FC236}">
                    <a16:creationId xmlns:a16="http://schemas.microsoft.com/office/drawing/2014/main" id="{B5D5F2A5-052C-4927-AD24-EE6BC0091F39}"/>
                  </a:ext>
                </a:extLst>
              </p:cNvPr>
              <p:cNvSpPr/>
              <p:nvPr/>
            </p:nvSpPr>
            <p:spPr>
              <a:xfrm>
                <a:off x="9514181" y="2974788"/>
                <a:ext cx="1124511" cy="52136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95000"/>
                        <a:lumOff val="5000"/>
                      </a:schemeClr>
                    </a:solidFill>
                  </a:rPr>
                  <a:t>模型选择</a:t>
                </a:r>
              </a:p>
            </p:txBody>
          </p:sp>
        </p:grpSp>
        <p:cxnSp>
          <p:nvCxnSpPr>
            <p:cNvPr id="127" name="直接连接符 126">
              <a:extLst>
                <a:ext uri="{FF2B5EF4-FFF2-40B4-BE49-F238E27FC236}">
                  <a16:creationId xmlns:a16="http://schemas.microsoft.com/office/drawing/2014/main" id="{3CDBE7B0-D919-44D5-9F2B-8C788DAFCCA0}"/>
                </a:ext>
              </a:extLst>
            </p:cNvPr>
            <p:cNvCxnSpPr>
              <a:cxnSpLocks/>
              <a:stCxn id="105" idx="3"/>
            </p:cNvCxnSpPr>
            <p:nvPr/>
          </p:nvCxnSpPr>
          <p:spPr>
            <a:xfrm>
              <a:off x="6740047" y="2271353"/>
              <a:ext cx="4871" cy="371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ACA00AFB-A7FC-44DC-B438-56FE8E46F1D2}"/>
                </a:ext>
              </a:extLst>
            </p:cNvPr>
            <p:cNvCxnSpPr>
              <a:cxnSpLocks/>
            </p:cNvCxnSpPr>
            <p:nvPr/>
          </p:nvCxnSpPr>
          <p:spPr>
            <a:xfrm>
              <a:off x="6740047" y="2637821"/>
              <a:ext cx="521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矩形 133">
              <a:extLst>
                <a:ext uri="{FF2B5EF4-FFF2-40B4-BE49-F238E27FC236}">
                  <a16:creationId xmlns:a16="http://schemas.microsoft.com/office/drawing/2014/main" id="{EDA8090D-ECBA-4861-A3C1-43F5B12DD3C1}"/>
                </a:ext>
              </a:extLst>
            </p:cNvPr>
            <p:cNvSpPr/>
            <p:nvPr/>
          </p:nvSpPr>
          <p:spPr>
            <a:xfrm>
              <a:off x="7244733" y="2350604"/>
              <a:ext cx="556115" cy="556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95000"/>
                      <a:lumOff val="5000"/>
                    </a:schemeClr>
                  </a:solidFill>
                </a:rPr>
                <a:t>ES/</a:t>
              </a:r>
              <a:r>
                <a:rPr lang="zh-CN" altLang="en-US" sz="1200" dirty="0">
                  <a:solidFill>
                    <a:schemeClr val="tx1">
                      <a:lumMod val="95000"/>
                      <a:lumOff val="5000"/>
                    </a:schemeClr>
                  </a:solidFill>
                </a:rPr>
                <a:t>数据处理</a:t>
              </a:r>
            </a:p>
          </p:txBody>
        </p:sp>
        <p:cxnSp>
          <p:nvCxnSpPr>
            <p:cNvPr id="137" name="连接符: 肘形 136">
              <a:extLst>
                <a:ext uri="{FF2B5EF4-FFF2-40B4-BE49-F238E27FC236}">
                  <a16:creationId xmlns:a16="http://schemas.microsoft.com/office/drawing/2014/main" id="{7C88B5A5-52C4-4356-93DB-15C6CB5BC173}"/>
                </a:ext>
              </a:extLst>
            </p:cNvPr>
            <p:cNvCxnSpPr>
              <a:stCxn id="134" idx="3"/>
            </p:cNvCxnSpPr>
            <p:nvPr/>
          </p:nvCxnSpPr>
          <p:spPr>
            <a:xfrm flipV="1">
              <a:off x="7800848" y="2099671"/>
              <a:ext cx="133139" cy="529273"/>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BD364A29-45B8-4970-BCDE-8C040BC882C7}"/>
              </a:ext>
            </a:extLst>
          </p:cNvPr>
          <p:cNvGrpSpPr/>
          <p:nvPr/>
        </p:nvGrpSpPr>
        <p:grpSpPr>
          <a:xfrm>
            <a:off x="171793" y="1283504"/>
            <a:ext cx="5639899" cy="4396087"/>
            <a:chOff x="368631" y="1752579"/>
            <a:chExt cx="5580319" cy="4322748"/>
          </a:xfrm>
        </p:grpSpPr>
        <p:sp>
          <p:nvSpPr>
            <p:cNvPr id="47" name="矩形 46">
              <a:extLst>
                <a:ext uri="{FF2B5EF4-FFF2-40B4-BE49-F238E27FC236}">
                  <a16:creationId xmlns:a16="http://schemas.microsoft.com/office/drawing/2014/main" id="{F019E4D9-49F1-4C1A-ADEE-71D6A5CB70D2}"/>
                </a:ext>
              </a:extLst>
            </p:cNvPr>
            <p:cNvSpPr/>
            <p:nvPr/>
          </p:nvSpPr>
          <p:spPr>
            <a:xfrm>
              <a:off x="1096280" y="5105421"/>
              <a:ext cx="4846566" cy="95410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916CF07-EF80-46BE-A58B-75A2C1334761}"/>
                </a:ext>
              </a:extLst>
            </p:cNvPr>
            <p:cNvSpPr/>
            <p:nvPr/>
          </p:nvSpPr>
          <p:spPr>
            <a:xfrm>
              <a:off x="436671" y="5121220"/>
              <a:ext cx="615339"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基础支撑层</a:t>
              </a:r>
            </a:p>
          </p:txBody>
        </p:sp>
        <p:sp>
          <p:nvSpPr>
            <p:cNvPr id="52" name="矩形: 圆角 51">
              <a:extLst>
                <a:ext uri="{FF2B5EF4-FFF2-40B4-BE49-F238E27FC236}">
                  <a16:creationId xmlns:a16="http://schemas.microsoft.com/office/drawing/2014/main" id="{F08B310F-39F3-41B7-A25D-D0B3440988FF}"/>
                </a:ext>
              </a:extLst>
            </p:cNvPr>
            <p:cNvSpPr/>
            <p:nvPr/>
          </p:nvSpPr>
          <p:spPr>
            <a:xfrm>
              <a:off x="1182763" y="5360304"/>
              <a:ext cx="943633"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scrapy</a:t>
              </a:r>
              <a:endParaRPr lang="zh-CN" altLang="en-US" sz="1600" b="1" dirty="0">
                <a:solidFill>
                  <a:schemeClr val="tx1"/>
                </a:solidFill>
              </a:endParaRPr>
            </a:p>
          </p:txBody>
        </p:sp>
        <p:sp>
          <p:nvSpPr>
            <p:cNvPr id="92" name="矩形: 圆角 91">
              <a:extLst>
                <a:ext uri="{FF2B5EF4-FFF2-40B4-BE49-F238E27FC236}">
                  <a16:creationId xmlns:a16="http://schemas.microsoft.com/office/drawing/2014/main" id="{02F16D2E-A4C0-4534-A837-8B8AC5A93147}"/>
                </a:ext>
              </a:extLst>
            </p:cNvPr>
            <p:cNvSpPr/>
            <p:nvPr/>
          </p:nvSpPr>
          <p:spPr>
            <a:xfrm>
              <a:off x="2174805" y="5360303"/>
              <a:ext cx="1598023" cy="418153"/>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elasticsearch</a:t>
              </a:r>
              <a:endParaRPr lang="zh-CN" altLang="en-US" sz="1600" b="1" dirty="0">
                <a:solidFill>
                  <a:schemeClr val="tx1"/>
                </a:solidFill>
              </a:endParaRPr>
            </a:p>
          </p:txBody>
        </p:sp>
        <p:sp>
          <p:nvSpPr>
            <p:cNvPr id="93" name="矩形: 圆角 92">
              <a:extLst>
                <a:ext uri="{FF2B5EF4-FFF2-40B4-BE49-F238E27FC236}">
                  <a16:creationId xmlns:a16="http://schemas.microsoft.com/office/drawing/2014/main" id="{92607355-79B3-41A4-B19E-ED16E8F67B9B}"/>
                </a:ext>
              </a:extLst>
            </p:cNvPr>
            <p:cNvSpPr/>
            <p:nvPr/>
          </p:nvSpPr>
          <p:spPr>
            <a:xfrm>
              <a:off x="3848340" y="5366779"/>
              <a:ext cx="1255576" cy="401768"/>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TensorFlow</a:t>
              </a:r>
              <a:endParaRPr lang="zh-CN" altLang="en-US" sz="1400" b="1" dirty="0">
                <a:solidFill>
                  <a:schemeClr val="tx1"/>
                </a:solidFill>
              </a:endParaRPr>
            </a:p>
          </p:txBody>
        </p:sp>
        <p:sp>
          <p:nvSpPr>
            <p:cNvPr id="96" name="矩形: 圆角 95">
              <a:extLst>
                <a:ext uri="{FF2B5EF4-FFF2-40B4-BE49-F238E27FC236}">
                  <a16:creationId xmlns:a16="http://schemas.microsoft.com/office/drawing/2014/main" id="{5DF7808D-D725-4E91-96C9-EA8AFD67C251}"/>
                </a:ext>
              </a:extLst>
            </p:cNvPr>
            <p:cNvSpPr/>
            <p:nvPr/>
          </p:nvSpPr>
          <p:spPr>
            <a:xfrm>
              <a:off x="5231956" y="5373398"/>
              <a:ext cx="614829" cy="388673"/>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GPU</a:t>
              </a:r>
              <a:endParaRPr lang="zh-CN" altLang="en-US" sz="1400" b="1" dirty="0">
                <a:solidFill>
                  <a:schemeClr val="tx1"/>
                </a:solidFill>
              </a:endParaRPr>
            </a:p>
          </p:txBody>
        </p:sp>
        <p:sp>
          <p:nvSpPr>
            <p:cNvPr id="59" name="矩形 58">
              <a:extLst>
                <a:ext uri="{FF2B5EF4-FFF2-40B4-BE49-F238E27FC236}">
                  <a16:creationId xmlns:a16="http://schemas.microsoft.com/office/drawing/2014/main" id="{F857A96D-3B7E-4651-B06D-35869364A26B}"/>
                </a:ext>
              </a:extLst>
            </p:cNvPr>
            <p:cNvSpPr/>
            <p:nvPr/>
          </p:nvSpPr>
          <p:spPr>
            <a:xfrm>
              <a:off x="1086478" y="3949000"/>
              <a:ext cx="4834565" cy="10540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id="{51D33D9D-E536-4E7B-BE9C-2CF50D407BD6}"/>
                </a:ext>
              </a:extLst>
            </p:cNvPr>
            <p:cNvSpPr/>
            <p:nvPr/>
          </p:nvSpPr>
          <p:spPr>
            <a:xfrm>
              <a:off x="431425" y="3965759"/>
              <a:ext cx="615339" cy="105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数据处理层</a:t>
              </a:r>
            </a:p>
          </p:txBody>
        </p:sp>
        <p:sp>
          <p:nvSpPr>
            <p:cNvPr id="98" name="矩形: 圆角 97">
              <a:extLst>
                <a:ext uri="{FF2B5EF4-FFF2-40B4-BE49-F238E27FC236}">
                  <a16:creationId xmlns:a16="http://schemas.microsoft.com/office/drawing/2014/main" id="{946FEF80-8E2C-4B5C-BDF5-BB347D46BD2D}"/>
                </a:ext>
              </a:extLst>
            </p:cNvPr>
            <p:cNvSpPr/>
            <p:nvPr/>
          </p:nvSpPr>
          <p:spPr>
            <a:xfrm>
              <a:off x="1231172" y="4094229"/>
              <a:ext cx="116433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数据获取</a:t>
              </a:r>
            </a:p>
          </p:txBody>
        </p:sp>
        <p:sp>
          <p:nvSpPr>
            <p:cNvPr id="99" name="矩形: 圆角 98">
              <a:extLst>
                <a:ext uri="{FF2B5EF4-FFF2-40B4-BE49-F238E27FC236}">
                  <a16:creationId xmlns:a16="http://schemas.microsoft.com/office/drawing/2014/main" id="{9217BECE-9524-4422-B431-DF9AFBF5FD1D}"/>
                </a:ext>
              </a:extLst>
            </p:cNvPr>
            <p:cNvSpPr/>
            <p:nvPr/>
          </p:nvSpPr>
          <p:spPr>
            <a:xfrm>
              <a:off x="2959224" y="4088825"/>
              <a:ext cx="240396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候选段落抽取和筛选</a:t>
              </a:r>
            </a:p>
          </p:txBody>
        </p:sp>
        <p:sp>
          <p:nvSpPr>
            <p:cNvPr id="101" name="矩形: 圆角 100">
              <a:extLst>
                <a:ext uri="{FF2B5EF4-FFF2-40B4-BE49-F238E27FC236}">
                  <a16:creationId xmlns:a16="http://schemas.microsoft.com/office/drawing/2014/main" id="{5932493F-4E5C-424B-9FFD-BE2354498A41}"/>
                </a:ext>
              </a:extLst>
            </p:cNvPr>
            <p:cNvSpPr/>
            <p:nvPr/>
          </p:nvSpPr>
          <p:spPr>
            <a:xfrm>
              <a:off x="1249430" y="4565681"/>
              <a:ext cx="2182294"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数据预处理</a:t>
              </a:r>
            </a:p>
          </p:txBody>
        </p:sp>
        <p:sp>
          <p:nvSpPr>
            <p:cNvPr id="60" name="矩形 59">
              <a:extLst>
                <a:ext uri="{FF2B5EF4-FFF2-40B4-BE49-F238E27FC236}">
                  <a16:creationId xmlns:a16="http://schemas.microsoft.com/office/drawing/2014/main" id="{956E4B4F-D166-420D-9B6F-45B402F83596}"/>
                </a:ext>
              </a:extLst>
            </p:cNvPr>
            <p:cNvSpPr/>
            <p:nvPr/>
          </p:nvSpPr>
          <p:spPr>
            <a:xfrm>
              <a:off x="1070963" y="2689315"/>
              <a:ext cx="4874279" cy="110852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48998CFB-BCEF-42BA-BD04-F6C02C19CA91}"/>
                </a:ext>
              </a:extLst>
            </p:cNvPr>
            <p:cNvSpPr/>
            <p:nvPr/>
          </p:nvSpPr>
          <p:spPr>
            <a:xfrm>
              <a:off x="1259374" y="2873620"/>
              <a:ext cx="116433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ranking</a:t>
              </a:r>
              <a:endParaRPr lang="zh-CN" altLang="en-US" sz="1600" b="1" dirty="0">
                <a:solidFill>
                  <a:schemeClr val="tx1"/>
                </a:solidFill>
              </a:endParaRPr>
            </a:p>
          </p:txBody>
        </p:sp>
        <p:sp>
          <p:nvSpPr>
            <p:cNvPr id="108" name="矩形: 圆角 107">
              <a:extLst>
                <a:ext uri="{FF2B5EF4-FFF2-40B4-BE49-F238E27FC236}">
                  <a16:creationId xmlns:a16="http://schemas.microsoft.com/office/drawing/2014/main" id="{6332916D-E05A-40B1-8349-6CD27AD38552}"/>
                </a:ext>
              </a:extLst>
            </p:cNvPr>
            <p:cNvSpPr/>
            <p:nvPr/>
          </p:nvSpPr>
          <p:spPr>
            <a:xfrm>
              <a:off x="2620977" y="2864589"/>
              <a:ext cx="116433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BERT</a:t>
              </a:r>
              <a:endParaRPr lang="zh-CN" altLang="en-US" sz="1600" b="1" dirty="0">
                <a:solidFill>
                  <a:schemeClr val="tx1"/>
                </a:solidFill>
              </a:endParaRPr>
            </a:p>
          </p:txBody>
        </p:sp>
        <p:sp>
          <p:nvSpPr>
            <p:cNvPr id="110" name="矩形: 圆角 109">
              <a:extLst>
                <a:ext uri="{FF2B5EF4-FFF2-40B4-BE49-F238E27FC236}">
                  <a16:creationId xmlns:a16="http://schemas.microsoft.com/office/drawing/2014/main" id="{148DEB1A-66A7-41DD-B2CA-AED0168EB730}"/>
                </a:ext>
              </a:extLst>
            </p:cNvPr>
            <p:cNvSpPr/>
            <p:nvPr/>
          </p:nvSpPr>
          <p:spPr>
            <a:xfrm>
              <a:off x="4013236" y="2853242"/>
              <a:ext cx="1584216"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entailment</a:t>
              </a:r>
              <a:endParaRPr lang="zh-CN" altLang="en-US" sz="1600" b="1" dirty="0">
                <a:solidFill>
                  <a:schemeClr val="tx1"/>
                </a:solidFill>
              </a:endParaRPr>
            </a:p>
          </p:txBody>
        </p:sp>
        <p:sp>
          <p:nvSpPr>
            <p:cNvPr id="112" name="矩形: 圆角 111">
              <a:extLst>
                <a:ext uri="{FF2B5EF4-FFF2-40B4-BE49-F238E27FC236}">
                  <a16:creationId xmlns:a16="http://schemas.microsoft.com/office/drawing/2014/main" id="{FCE96B39-BA67-4AE3-A3B3-3D568CBAD1D9}"/>
                </a:ext>
              </a:extLst>
            </p:cNvPr>
            <p:cNvSpPr/>
            <p:nvPr/>
          </p:nvSpPr>
          <p:spPr>
            <a:xfrm>
              <a:off x="1259373" y="3357534"/>
              <a:ext cx="116433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syntax</a:t>
              </a:r>
              <a:endParaRPr lang="zh-CN" altLang="en-US" sz="1600" b="1" dirty="0">
                <a:solidFill>
                  <a:schemeClr val="tx1"/>
                </a:solidFill>
              </a:endParaRPr>
            </a:p>
          </p:txBody>
        </p:sp>
        <p:sp>
          <p:nvSpPr>
            <p:cNvPr id="113" name="矩形: 圆角 112">
              <a:extLst>
                <a:ext uri="{FF2B5EF4-FFF2-40B4-BE49-F238E27FC236}">
                  <a16:creationId xmlns:a16="http://schemas.microsoft.com/office/drawing/2014/main" id="{6FADA798-9805-48F4-8FFF-81A64131AC77}"/>
                </a:ext>
              </a:extLst>
            </p:cNvPr>
            <p:cNvSpPr/>
            <p:nvPr/>
          </p:nvSpPr>
          <p:spPr>
            <a:xfrm>
              <a:off x="2620977" y="3331216"/>
              <a:ext cx="1584216"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attention</a:t>
              </a:r>
              <a:endParaRPr lang="zh-CN" altLang="en-US" sz="1600" b="1" dirty="0">
                <a:solidFill>
                  <a:schemeClr val="tx1"/>
                </a:solidFill>
              </a:endParaRPr>
            </a:p>
          </p:txBody>
        </p:sp>
        <p:sp>
          <p:nvSpPr>
            <p:cNvPr id="116" name="矩形 115">
              <a:extLst>
                <a:ext uri="{FF2B5EF4-FFF2-40B4-BE49-F238E27FC236}">
                  <a16:creationId xmlns:a16="http://schemas.microsoft.com/office/drawing/2014/main" id="{0BE84982-676D-49DE-8DB8-A7FF14D4DD00}"/>
                </a:ext>
              </a:extLst>
            </p:cNvPr>
            <p:cNvSpPr/>
            <p:nvPr/>
          </p:nvSpPr>
          <p:spPr>
            <a:xfrm>
              <a:off x="422886" y="2713219"/>
              <a:ext cx="615339" cy="1054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算法层</a:t>
              </a:r>
            </a:p>
          </p:txBody>
        </p:sp>
        <p:sp>
          <p:nvSpPr>
            <p:cNvPr id="118" name="矩形 117">
              <a:extLst>
                <a:ext uri="{FF2B5EF4-FFF2-40B4-BE49-F238E27FC236}">
                  <a16:creationId xmlns:a16="http://schemas.microsoft.com/office/drawing/2014/main" id="{54E1440C-85E3-4252-BF45-4B3FC80B2A39}"/>
                </a:ext>
              </a:extLst>
            </p:cNvPr>
            <p:cNvSpPr/>
            <p:nvPr/>
          </p:nvSpPr>
          <p:spPr>
            <a:xfrm>
              <a:off x="1074671" y="1752579"/>
              <a:ext cx="4874279" cy="78035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2B5228D1-2770-4884-B7F6-865E8D62E186}"/>
                </a:ext>
              </a:extLst>
            </p:cNvPr>
            <p:cNvSpPr/>
            <p:nvPr/>
          </p:nvSpPr>
          <p:spPr>
            <a:xfrm>
              <a:off x="368631" y="1752579"/>
              <a:ext cx="669593" cy="824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t>Web</a:t>
              </a:r>
              <a:r>
                <a:rPr lang="zh-CN" altLang="en-US" sz="1600" b="1" dirty="0"/>
                <a:t>展示层</a:t>
              </a:r>
            </a:p>
          </p:txBody>
        </p:sp>
        <p:sp>
          <p:nvSpPr>
            <p:cNvPr id="122" name="矩形: 圆角 121">
              <a:extLst>
                <a:ext uri="{FF2B5EF4-FFF2-40B4-BE49-F238E27FC236}">
                  <a16:creationId xmlns:a16="http://schemas.microsoft.com/office/drawing/2014/main" id="{F4BE72B0-52B1-4893-84CF-70BC95FC6B98}"/>
                </a:ext>
              </a:extLst>
            </p:cNvPr>
            <p:cNvSpPr/>
            <p:nvPr/>
          </p:nvSpPr>
          <p:spPr>
            <a:xfrm>
              <a:off x="1259373" y="1948109"/>
              <a:ext cx="116433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API</a:t>
              </a:r>
              <a:r>
                <a:rPr lang="zh-CN" altLang="en-US" sz="1600" b="1" dirty="0">
                  <a:solidFill>
                    <a:schemeClr val="tx1"/>
                  </a:solidFill>
                </a:rPr>
                <a:t>接口</a:t>
              </a:r>
            </a:p>
          </p:txBody>
        </p:sp>
        <p:sp>
          <p:nvSpPr>
            <p:cNvPr id="123" name="矩形: 圆角 122">
              <a:extLst>
                <a:ext uri="{FF2B5EF4-FFF2-40B4-BE49-F238E27FC236}">
                  <a16:creationId xmlns:a16="http://schemas.microsoft.com/office/drawing/2014/main" id="{23DEC4FB-6767-47EB-B8ED-E21C9BC567B7}"/>
                </a:ext>
              </a:extLst>
            </p:cNvPr>
            <p:cNvSpPr/>
            <p:nvPr/>
          </p:nvSpPr>
          <p:spPr>
            <a:xfrm>
              <a:off x="2579339" y="1948109"/>
              <a:ext cx="1164335"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flask</a:t>
              </a:r>
              <a:endParaRPr lang="zh-CN" altLang="en-US" sz="1600" b="1" dirty="0">
                <a:solidFill>
                  <a:schemeClr val="tx1"/>
                </a:solidFill>
              </a:endParaRPr>
            </a:p>
          </p:txBody>
        </p:sp>
        <p:sp>
          <p:nvSpPr>
            <p:cNvPr id="125" name="矩形: 圆角 124">
              <a:extLst>
                <a:ext uri="{FF2B5EF4-FFF2-40B4-BE49-F238E27FC236}">
                  <a16:creationId xmlns:a16="http://schemas.microsoft.com/office/drawing/2014/main" id="{24AB665A-EBE7-47D2-BEB3-C9A454FA8578}"/>
                </a:ext>
              </a:extLst>
            </p:cNvPr>
            <p:cNvSpPr/>
            <p:nvPr/>
          </p:nvSpPr>
          <p:spPr>
            <a:xfrm>
              <a:off x="3982613" y="1939270"/>
              <a:ext cx="1697986" cy="401767"/>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vue</a:t>
              </a:r>
              <a:r>
                <a:rPr lang="en-US" altLang="zh-CN" sz="1600" b="1" dirty="0">
                  <a:solidFill>
                    <a:schemeClr val="tx1"/>
                  </a:solidFill>
                </a:rPr>
                <a:t>  </a:t>
              </a:r>
              <a:r>
                <a:rPr lang="en-US" altLang="zh-CN" sz="1600" b="1" dirty="0" err="1">
                  <a:solidFill>
                    <a:schemeClr val="tx1"/>
                  </a:solidFill>
                </a:rPr>
                <a:t>css</a:t>
              </a:r>
              <a:r>
                <a:rPr lang="en-US" altLang="zh-CN" sz="1600" b="1" dirty="0">
                  <a:solidFill>
                    <a:schemeClr val="tx1"/>
                  </a:solidFill>
                </a:rPr>
                <a:t> </a:t>
              </a:r>
              <a:r>
                <a:rPr lang="en-US" altLang="zh-CN" sz="1600" b="1" dirty="0" err="1">
                  <a:solidFill>
                    <a:schemeClr val="tx1"/>
                  </a:solidFill>
                </a:rPr>
                <a:t>js</a:t>
              </a:r>
              <a:endParaRPr lang="zh-CN" altLang="en-US" sz="1600" b="1" dirty="0">
                <a:solidFill>
                  <a:schemeClr val="tx1"/>
                </a:solidFill>
              </a:endParaRPr>
            </a:p>
          </p:txBody>
        </p:sp>
      </p:grpSp>
      <p:cxnSp>
        <p:nvCxnSpPr>
          <p:cNvPr id="77" name="直接连接符 76">
            <a:extLst>
              <a:ext uri="{FF2B5EF4-FFF2-40B4-BE49-F238E27FC236}">
                <a16:creationId xmlns:a16="http://schemas.microsoft.com/office/drawing/2014/main" id="{69602F07-3758-4F45-966F-1F0D76669390}"/>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78" name="图片 77">
            <a:extLst>
              <a:ext uri="{FF2B5EF4-FFF2-40B4-BE49-F238E27FC236}">
                <a16:creationId xmlns:a16="http://schemas.microsoft.com/office/drawing/2014/main" id="{DFC0E074-BDE6-4757-B4DE-D08CC1F53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cxnSp>
        <p:nvCxnSpPr>
          <p:cNvPr id="79" name="直接连接符 78">
            <a:extLst>
              <a:ext uri="{FF2B5EF4-FFF2-40B4-BE49-F238E27FC236}">
                <a16:creationId xmlns:a16="http://schemas.microsoft.com/office/drawing/2014/main" id="{EA5FD0AE-4337-4B28-A473-78D768381D14}"/>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728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6E7E2E-CB33-4E07-8F62-11BE995B0BEC}"/>
              </a:ext>
            </a:extLst>
          </p:cNvPr>
          <p:cNvSpPr/>
          <p:nvPr/>
        </p:nvSpPr>
        <p:spPr>
          <a:xfrm>
            <a:off x="333006" y="198586"/>
            <a:ext cx="10610850" cy="461665"/>
          </a:xfrm>
          <a:prstGeom prst="rect">
            <a:avLst/>
          </a:prstGeom>
        </p:spPr>
        <p:txBody>
          <a:bodyPr wrap="square">
            <a:spAutoFit/>
          </a:bodyPr>
          <a:lstStyle/>
          <a:p>
            <a:r>
              <a:rPr lang="zh-CN" altLang="en-US" sz="2400" b="1" dirty="0">
                <a:solidFill>
                  <a:schemeClr val="accent1"/>
                </a:solidFill>
                <a:latin typeface="华文宋体" panose="02010600040101010101" pitchFamily="2" charset="-122"/>
                <a:ea typeface="华文宋体" panose="02010600040101010101" pitchFamily="2" charset="-122"/>
              </a:rPr>
              <a:t>三、基于深度学习的多段落阅读理解系统</a:t>
            </a:r>
          </a:p>
        </p:txBody>
      </p:sp>
      <p:sp>
        <p:nvSpPr>
          <p:cNvPr id="3" name="文本框 2">
            <a:extLst>
              <a:ext uri="{FF2B5EF4-FFF2-40B4-BE49-F238E27FC236}">
                <a16:creationId xmlns:a16="http://schemas.microsoft.com/office/drawing/2014/main" id="{FC818E89-4F8C-4F24-923A-55A2F5AD6405}"/>
              </a:ext>
            </a:extLst>
          </p:cNvPr>
          <p:cNvSpPr txBox="1"/>
          <p:nvPr/>
        </p:nvSpPr>
        <p:spPr>
          <a:xfrm>
            <a:off x="547842" y="855064"/>
            <a:ext cx="1703070" cy="400110"/>
          </a:xfrm>
          <a:prstGeom prst="rect">
            <a:avLst/>
          </a:prstGeom>
          <a:noFill/>
        </p:spPr>
        <p:txBody>
          <a:bodyPr wrap="square" rtlCol="0">
            <a:spAutoFit/>
          </a:bodyPr>
          <a:lstStyle/>
          <a:p>
            <a:r>
              <a:rPr lang="zh-CN" altLang="en-US" sz="2000" b="1" dirty="0">
                <a:solidFill>
                  <a:schemeClr val="accent1"/>
                </a:solidFill>
                <a:latin typeface="华文宋体" panose="02010600040101010101" pitchFamily="2" charset="-122"/>
                <a:ea typeface="华文宋体" panose="02010600040101010101" pitchFamily="2" charset="-122"/>
              </a:rPr>
              <a:t>系统展示</a:t>
            </a:r>
          </a:p>
        </p:txBody>
      </p:sp>
      <p:grpSp>
        <p:nvGrpSpPr>
          <p:cNvPr id="5" name="组合 4">
            <a:extLst>
              <a:ext uri="{FF2B5EF4-FFF2-40B4-BE49-F238E27FC236}">
                <a16:creationId xmlns:a16="http://schemas.microsoft.com/office/drawing/2014/main" id="{ABF53A83-7165-4B97-8D4A-2A0F606AD55D}"/>
              </a:ext>
            </a:extLst>
          </p:cNvPr>
          <p:cNvGrpSpPr/>
          <p:nvPr/>
        </p:nvGrpSpPr>
        <p:grpSpPr>
          <a:xfrm>
            <a:off x="333006" y="116958"/>
            <a:ext cx="11525982" cy="681514"/>
            <a:chOff x="297562" y="846902"/>
            <a:chExt cx="11525982" cy="681514"/>
          </a:xfrm>
        </p:grpSpPr>
        <p:pic>
          <p:nvPicPr>
            <p:cNvPr id="6" name="图片 5">
              <a:extLst>
                <a:ext uri="{FF2B5EF4-FFF2-40B4-BE49-F238E27FC236}">
                  <a16:creationId xmlns:a16="http://schemas.microsoft.com/office/drawing/2014/main" id="{FB08481D-F2F8-44B0-9B0B-9F0299664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5646" y="846902"/>
              <a:ext cx="2317898" cy="624923"/>
            </a:xfrm>
            <a:prstGeom prst="rect">
              <a:avLst/>
            </a:prstGeom>
          </p:spPr>
        </p:pic>
        <p:cxnSp>
          <p:nvCxnSpPr>
            <p:cNvPr id="7" name="直接连接符 6">
              <a:extLst>
                <a:ext uri="{FF2B5EF4-FFF2-40B4-BE49-F238E27FC236}">
                  <a16:creationId xmlns:a16="http://schemas.microsoft.com/office/drawing/2014/main" id="{3E403FDA-BDB1-4A68-9822-BE37BF5D6C9B}"/>
                </a:ext>
              </a:extLst>
            </p:cNvPr>
            <p:cNvCxnSpPr>
              <a:cxnSpLocks/>
            </p:cNvCxnSpPr>
            <p:nvPr/>
          </p:nvCxnSpPr>
          <p:spPr>
            <a:xfrm>
              <a:off x="297562" y="1528416"/>
              <a:ext cx="11353822"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9" name="20191206_5">
            <a:hlinkClick r:id="" action="ppaction://media"/>
            <a:extLst>
              <a:ext uri="{FF2B5EF4-FFF2-40B4-BE49-F238E27FC236}">
                <a16:creationId xmlns:a16="http://schemas.microsoft.com/office/drawing/2014/main" id="{EB39488F-555D-41B9-8237-C8A1C45E06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2346" y="74444"/>
            <a:ext cx="11911265" cy="6700087"/>
          </a:xfrm>
          <a:prstGeom prst="rect">
            <a:avLst/>
          </a:prstGeom>
        </p:spPr>
      </p:pic>
    </p:spTree>
    <p:extLst>
      <p:ext uri="{BB962C8B-B14F-4D97-AF65-F5344CB8AC3E}">
        <p14:creationId xmlns:p14="http://schemas.microsoft.com/office/powerpoint/2010/main" val="31652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1" y="0"/>
            <a:ext cx="33440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defTabSz="1219170" fontAlgn="base">
              <a:spcBef>
                <a:spcPct val="0"/>
              </a:spcBef>
              <a:spcAft>
                <a:spcPct val="0"/>
              </a:spcAft>
              <a:defRPr/>
            </a:pPr>
            <a:r>
              <a:rPr lang="zh-CN" altLang="en-US" sz="4000" b="1" kern="0" dirty="0">
                <a:solidFill>
                  <a:schemeClr val="accent1"/>
                </a:solidFill>
                <a:latin typeface="Arial"/>
                <a:sym typeface="Arial" panose="020B0604020202020204" pitchFamily="34" charset="0"/>
              </a:rPr>
              <a:t>三、研究成果</a:t>
            </a:r>
            <a:endParaRPr lang="en-US" altLang="zh-CN" sz="4000" b="1" kern="0" dirty="0">
              <a:solidFill>
                <a:schemeClr val="accent1"/>
              </a:solidFill>
              <a:latin typeface="Arial"/>
              <a:sym typeface="Arial" panose="020B0604020202020204" pitchFamily="34" charset="0"/>
            </a:endParaRPr>
          </a:p>
        </p:txBody>
      </p:sp>
      <p:sp>
        <p:nvSpPr>
          <p:cNvPr id="4" name="文本框 3">
            <a:extLst>
              <a:ext uri="{FF2B5EF4-FFF2-40B4-BE49-F238E27FC236}">
                <a16:creationId xmlns:a16="http://schemas.microsoft.com/office/drawing/2014/main" id="{88EB9776-533B-4001-ACA7-D60013E8936D}"/>
              </a:ext>
            </a:extLst>
          </p:cNvPr>
          <p:cNvSpPr txBox="1"/>
          <p:nvPr/>
        </p:nvSpPr>
        <p:spPr>
          <a:xfrm>
            <a:off x="941299" y="1538584"/>
            <a:ext cx="10753395" cy="1631216"/>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Wang </a:t>
            </a:r>
            <a:r>
              <a:rPr lang="en-US" altLang="zh-CN" sz="2000" b="1"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Jin</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Gao Yan, Li </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Jie</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Yu </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Yanhua</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Li </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Binyang</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2019. 3R: Reading - Ranking - recognizing for multi-passage reading </a:t>
            </a:r>
            <a:r>
              <a:rPr lang="en-US" altLang="zh-CN" sz="20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comprehension.In</a:t>
            </a:r>
            <a:r>
              <a:rPr lang="en-US" altLang="zh-CN" sz="20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Proceedings of 2019 IEEE 8th Joint International Information Technology and Artificial Intelligence Conference, ITAIC 2019</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(EI</a:t>
            </a:r>
            <a:r>
              <a:rPr lang="zh-CN" altLang="en-US" b="1" dirty="0">
                <a:latin typeface="Times New Roman" panose="02020603050405020304" pitchFamily="18" charset="0"/>
                <a:cs typeface="Times New Roman" panose="02020603050405020304" pitchFamily="18" charset="0"/>
              </a:rPr>
              <a:t>检索，已录用</a:t>
            </a:r>
            <a:r>
              <a:rPr lang="en-US" altLang="zh-CN" b="1" dirty="0">
                <a:latin typeface="Times New Roman" panose="02020603050405020304" pitchFamily="18" charset="0"/>
                <a:cs typeface="Times New Roman" panose="02020603050405020304" pitchFamily="18" charset="0"/>
              </a:rPr>
              <a:t>)</a:t>
            </a:r>
            <a:endParaRPr lang="en-US" altLang="zh-CN"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、提交一篇专利</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一种融合文本蕴含和多种特征的多段落阅读理解候选答案排序方法</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E43DD701-14CD-452A-9E63-AAEA206E2F05}"/>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DCF78F0-4CCC-4469-A371-6B129DDB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Tree>
    <p:extLst>
      <p:ext uri="{BB962C8B-B14F-4D97-AF65-F5344CB8AC3E}">
        <p14:creationId xmlns:p14="http://schemas.microsoft.com/office/powerpoint/2010/main" val="289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0" y="-4663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defRPr/>
            </a:pPr>
            <a:r>
              <a:rPr lang="zh-CN" altLang="en-US" sz="4000" b="1" kern="0" dirty="0">
                <a:solidFill>
                  <a:schemeClr val="accent1"/>
                </a:solidFill>
                <a:latin typeface="Arial"/>
                <a:sym typeface="+mn-ea"/>
              </a:rPr>
              <a:t>四、进展情况及后期安排</a:t>
            </a:r>
          </a:p>
        </p:txBody>
      </p:sp>
      <p:graphicFrame>
        <p:nvGraphicFramePr>
          <p:cNvPr id="2" name="表格 1">
            <a:extLst>
              <a:ext uri="{FF2B5EF4-FFF2-40B4-BE49-F238E27FC236}">
                <a16:creationId xmlns:a16="http://schemas.microsoft.com/office/drawing/2014/main" id="{D8483924-74F2-4B32-A7C3-94ECD1BC5FE9}"/>
              </a:ext>
            </a:extLst>
          </p:cNvPr>
          <p:cNvGraphicFramePr>
            <a:graphicFrameLocks noGrp="1"/>
          </p:cNvGraphicFramePr>
          <p:nvPr>
            <p:extLst>
              <p:ext uri="{D42A27DB-BD31-4B8C-83A1-F6EECF244321}">
                <p14:modId xmlns:p14="http://schemas.microsoft.com/office/powerpoint/2010/main" val="2382720506"/>
              </p:ext>
            </p:extLst>
          </p:nvPr>
        </p:nvGraphicFramePr>
        <p:xfrm>
          <a:off x="1010093" y="1574800"/>
          <a:ext cx="10483704" cy="4479071"/>
        </p:xfrm>
        <a:graphic>
          <a:graphicData uri="http://schemas.openxmlformats.org/drawingml/2006/table">
            <a:tbl>
              <a:tblPr>
                <a:tableStyleId>{5C22544A-7EE6-4342-B048-85BDC9FD1C3A}</a:tableStyleId>
              </a:tblPr>
              <a:tblGrid>
                <a:gridCol w="1796902">
                  <a:extLst>
                    <a:ext uri="{9D8B030D-6E8A-4147-A177-3AD203B41FA5}">
                      <a16:colId xmlns:a16="http://schemas.microsoft.com/office/drawing/2014/main" val="2401289060"/>
                    </a:ext>
                  </a:extLst>
                </a:gridCol>
                <a:gridCol w="2424224">
                  <a:extLst>
                    <a:ext uri="{9D8B030D-6E8A-4147-A177-3AD203B41FA5}">
                      <a16:colId xmlns:a16="http://schemas.microsoft.com/office/drawing/2014/main" val="1160342832"/>
                    </a:ext>
                  </a:extLst>
                </a:gridCol>
                <a:gridCol w="4413055">
                  <a:extLst>
                    <a:ext uri="{9D8B030D-6E8A-4147-A177-3AD203B41FA5}">
                      <a16:colId xmlns:a16="http://schemas.microsoft.com/office/drawing/2014/main" val="4227475143"/>
                    </a:ext>
                  </a:extLst>
                </a:gridCol>
                <a:gridCol w="1849523">
                  <a:extLst>
                    <a:ext uri="{9D8B030D-6E8A-4147-A177-3AD203B41FA5}">
                      <a16:colId xmlns:a16="http://schemas.microsoft.com/office/drawing/2014/main" val="3362368445"/>
                    </a:ext>
                  </a:extLst>
                </a:gridCol>
              </a:tblGrid>
              <a:tr h="372909">
                <a:tc>
                  <a:txBody>
                    <a:bodyPr/>
                    <a:lstStyle/>
                    <a:p>
                      <a:pPr algn="l">
                        <a:spcAft>
                          <a:spcPts val="0"/>
                        </a:spcAft>
                      </a:pPr>
                      <a:r>
                        <a:rPr lang="zh-CN" sz="1600" b="1" kern="100" dirty="0">
                          <a:effectLst/>
                          <a:latin typeface="+mn-lt"/>
                        </a:rPr>
                        <a:t>时间</a:t>
                      </a:r>
                      <a:endParaRPr lang="zh-CN" sz="1800" b="1" kern="100" dirty="0">
                        <a:effectLst/>
                        <a:latin typeface="+mn-lt"/>
                        <a:ea typeface="宋体" panose="02010600030101010101" pitchFamily="2" charset="-122"/>
                      </a:endParaRPr>
                    </a:p>
                  </a:txBody>
                  <a:tcPr marL="68580" marR="68580" marT="0" marB="0" anchor="ctr"/>
                </a:tc>
                <a:tc>
                  <a:txBody>
                    <a:bodyPr/>
                    <a:lstStyle/>
                    <a:p>
                      <a:pPr algn="ctr">
                        <a:spcAft>
                          <a:spcPts val="0"/>
                        </a:spcAft>
                      </a:pPr>
                      <a:r>
                        <a:rPr lang="zh-CN" sz="1600" b="1" kern="100" dirty="0">
                          <a:effectLst/>
                          <a:latin typeface="+mn-lt"/>
                        </a:rPr>
                        <a:t>研究内容</a:t>
                      </a:r>
                      <a:endParaRPr lang="zh-CN" sz="1800" b="1" kern="100" dirty="0">
                        <a:effectLst/>
                        <a:latin typeface="+mn-lt"/>
                        <a:ea typeface="宋体" panose="02010600030101010101" pitchFamily="2" charset="-122"/>
                      </a:endParaRPr>
                    </a:p>
                  </a:txBody>
                  <a:tcPr marL="68580" marR="68580" marT="0" marB="0" anchor="ctr"/>
                </a:tc>
                <a:tc>
                  <a:txBody>
                    <a:bodyPr/>
                    <a:lstStyle/>
                    <a:p>
                      <a:pPr algn="ctr">
                        <a:spcAft>
                          <a:spcPts val="0"/>
                        </a:spcAft>
                      </a:pPr>
                      <a:r>
                        <a:rPr lang="zh-CN" sz="1600" b="1" kern="100" dirty="0">
                          <a:effectLst/>
                          <a:latin typeface="+mn-lt"/>
                        </a:rPr>
                        <a:t>预期效果</a:t>
                      </a:r>
                      <a:endParaRPr lang="zh-CN" sz="1800" b="1" kern="100" dirty="0">
                        <a:effectLst/>
                        <a:latin typeface="+mn-lt"/>
                        <a:ea typeface="宋体" panose="02010600030101010101" pitchFamily="2" charset="-122"/>
                      </a:endParaRPr>
                    </a:p>
                  </a:txBody>
                  <a:tcPr marL="68580" marR="68580" marT="0" marB="0" anchor="ctr"/>
                </a:tc>
                <a:tc>
                  <a:txBody>
                    <a:bodyPr/>
                    <a:lstStyle/>
                    <a:p>
                      <a:pPr marL="0" algn="ctr" defTabSz="1219170" rtl="0" eaLnBrk="1" latinLnBrk="0" hangingPunct="1">
                        <a:spcAft>
                          <a:spcPts val="0"/>
                        </a:spcAft>
                      </a:pPr>
                      <a:r>
                        <a:rPr lang="zh-CN" altLang="en-US" sz="1600" b="1" kern="100" dirty="0">
                          <a:solidFill>
                            <a:schemeClr val="dk1"/>
                          </a:solidFill>
                          <a:effectLst/>
                          <a:latin typeface="+mn-lt"/>
                          <a:ea typeface="+mn-ea"/>
                          <a:cs typeface="+mn-cs"/>
                        </a:rPr>
                        <a:t>完成情况</a:t>
                      </a:r>
                    </a:p>
                  </a:txBody>
                  <a:tcPr marL="68580" marR="68580" marT="0" marB="0" anchor="ctr"/>
                </a:tc>
                <a:extLst>
                  <a:ext uri="{0D108BD9-81ED-4DB2-BD59-A6C34878D82A}">
                    <a16:rowId xmlns:a16="http://schemas.microsoft.com/office/drawing/2014/main" val="2987141213"/>
                  </a:ext>
                </a:extLst>
              </a:tr>
              <a:tr h="565589">
                <a:tc>
                  <a:txBody>
                    <a:bodyPr/>
                    <a:lstStyle/>
                    <a:p>
                      <a:pPr algn="l">
                        <a:spcAft>
                          <a:spcPts val="0"/>
                        </a:spcAft>
                      </a:pPr>
                      <a:r>
                        <a:rPr lang="en-US" sz="1600" b="0" kern="100" dirty="0">
                          <a:effectLst/>
                          <a:latin typeface="+mn-lt"/>
                        </a:rPr>
                        <a:t>2018.09-2018.12</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前期调研</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确定研究方向与目标，制订实施方案</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en-US" altLang="zh-CN" sz="1600" b="0" kern="100" dirty="0">
                          <a:solidFill>
                            <a:schemeClr val="dk1"/>
                          </a:solidFill>
                          <a:effectLst/>
                          <a:latin typeface="+mn-lt"/>
                          <a:ea typeface="+mn-ea"/>
                          <a:cs typeface="+mn-cs"/>
                        </a:rPr>
                        <a:t>100%</a:t>
                      </a:r>
                      <a:r>
                        <a:rPr lang="zh-CN" altLang="en-US" sz="1600" b="0" kern="100" dirty="0">
                          <a:solidFill>
                            <a:schemeClr val="dk1"/>
                          </a:solidFill>
                          <a:effectLst/>
                          <a:latin typeface="+mn-lt"/>
                          <a:ea typeface="+mn-ea"/>
                          <a:cs typeface="+mn-cs"/>
                        </a:rPr>
                        <a:t>完成</a:t>
                      </a:r>
                    </a:p>
                  </a:txBody>
                  <a:tcPr marL="68580" marR="68580" marT="0" marB="0" anchor="ctr"/>
                </a:tc>
                <a:extLst>
                  <a:ext uri="{0D108BD9-81ED-4DB2-BD59-A6C34878D82A}">
                    <a16:rowId xmlns:a16="http://schemas.microsoft.com/office/drawing/2014/main" val="2193355836"/>
                  </a:ext>
                </a:extLst>
              </a:tr>
              <a:tr h="731381">
                <a:tc>
                  <a:txBody>
                    <a:bodyPr/>
                    <a:lstStyle/>
                    <a:p>
                      <a:pPr algn="l">
                        <a:spcAft>
                          <a:spcPts val="0"/>
                        </a:spcAft>
                      </a:pPr>
                      <a:r>
                        <a:rPr lang="en-US" sz="1600" b="0" kern="100" dirty="0">
                          <a:effectLst/>
                          <a:latin typeface="+mn-lt"/>
                        </a:rPr>
                        <a:t>2019.01-2019.03</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学习</a:t>
                      </a:r>
                      <a:r>
                        <a:rPr lang="en-US" sz="1600" b="0" kern="100" dirty="0">
                          <a:effectLst/>
                          <a:latin typeface="+mn-lt"/>
                        </a:rPr>
                        <a:t>TensorFlow</a:t>
                      </a:r>
                      <a:r>
                        <a:rPr lang="zh-CN" sz="1600" b="0" kern="100" dirty="0">
                          <a:effectLst/>
                          <a:latin typeface="+mn-lt"/>
                        </a:rPr>
                        <a:t>框架</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掌握</a:t>
                      </a:r>
                      <a:r>
                        <a:rPr lang="en-US" sz="1600" b="0" kern="100" dirty="0">
                          <a:effectLst/>
                          <a:latin typeface="+mn-lt"/>
                        </a:rPr>
                        <a:t>TensorFlow</a:t>
                      </a:r>
                      <a:r>
                        <a:rPr lang="zh-CN" sz="1600" b="0" kern="100" dirty="0">
                          <a:effectLst/>
                          <a:latin typeface="+mn-lt"/>
                        </a:rPr>
                        <a:t>架构及工作原理，熟悉</a:t>
                      </a:r>
                      <a:r>
                        <a:rPr lang="en-US" sz="1600" b="0" kern="100" dirty="0">
                          <a:effectLst/>
                          <a:latin typeface="+mn-lt"/>
                        </a:rPr>
                        <a:t>TensorFlow</a:t>
                      </a:r>
                      <a:r>
                        <a:rPr lang="zh-CN" sz="1600" b="0" kern="100" dirty="0">
                          <a:effectLst/>
                          <a:latin typeface="+mn-lt"/>
                        </a:rPr>
                        <a:t>的使用，可以搭建模型</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en-US" altLang="zh-CN" sz="1600" b="0" kern="100" dirty="0">
                          <a:solidFill>
                            <a:schemeClr val="dk1"/>
                          </a:solidFill>
                          <a:effectLst/>
                          <a:latin typeface="+mn-lt"/>
                          <a:ea typeface="+mn-ea"/>
                          <a:cs typeface="+mn-cs"/>
                        </a:rPr>
                        <a:t>100%</a:t>
                      </a:r>
                      <a:r>
                        <a:rPr lang="zh-CN" altLang="en-US" sz="1600" b="0" kern="100" dirty="0">
                          <a:solidFill>
                            <a:schemeClr val="dk1"/>
                          </a:solidFill>
                          <a:effectLst/>
                          <a:latin typeface="+mn-lt"/>
                          <a:ea typeface="+mn-ea"/>
                          <a:cs typeface="+mn-cs"/>
                        </a:rPr>
                        <a:t>完成</a:t>
                      </a:r>
                    </a:p>
                  </a:txBody>
                  <a:tcPr marL="68580" marR="68580" marT="0" marB="0" anchor="ctr"/>
                </a:tc>
                <a:extLst>
                  <a:ext uri="{0D108BD9-81ED-4DB2-BD59-A6C34878D82A}">
                    <a16:rowId xmlns:a16="http://schemas.microsoft.com/office/drawing/2014/main" val="1358399110"/>
                  </a:ext>
                </a:extLst>
              </a:tr>
              <a:tr h="565589">
                <a:tc>
                  <a:txBody>
                    <a:bodyPr/>
                    <a:lstStyle/>
                    <a:p>
                      <a:pPr algn="l">
                        <a:spcAft>
                          <a:spcPts val="0"/>
                        </a:spcAft>
                      </a:pPr>
                      <a:r>
                        <a:rPr lang="en-US" sz="1600" b="0" kern="100" dirty="0">
                          <a:effectLst/>
                          <a:latin typeface="+mn-lt"/>
                        </a:rPr>
                        <a:t>2019.04-2019.07</a:t>
                      </a:r>
                      <a:endParaRPr lang="zh-CN" sz="1800" b="0" kern="100" dirty="0">
                        <a:effectLst/>
                        <a:latin typeface="+mn-lt"/>
                        <a:ea typeface="宋体" panose="02010600030101010101" pitchFamily="2" charset="-122"/>
                      </a:endParaRPr>
                    </a:p>
                  </a:txBody>
                  <a:tcPr marL="68580" marR="68580" marT="0" marB="0" anchor="ctr"/>
                </a:tc>
                <a:tc>
                  <a:txBody>
                    <a:bodyPr/>
                    <a:lstStyle/>
                    <a:p>
                      <a:pPr marL="0" algn="l" defTabSz="1219170" rtl="0" eaLnBrk="1" latinLnBrk="0" hangingPunct="1">
                        <a:spcAft>
                          <a:spcPts val="0"/>
                        </a:spcAft>
                      </a:pPr>
                      <a:r>
                        <a:rPr lang="zh-CN" altLang="en-US" sz="1600" b="0" kern="100" dirty="0">
                          <a:solidFill>
                            <a:schemeClr val="dk1"/>
                          </a:solidFill>
                          <a:effectLst/>
                          <a:latin typeface="+mn-lt"/>
                          <a:ea typeface="+mn-ea"/>
                          <a:cs typeface="+mn-cs"/>
                        </a:rPr>
                        <a:t>数据预处理和搭建模型</a:t>
                      </a:r>
                    </a:p>
                  </a:txBody>
                  <a:tcPr marL="68580" marR="68580" marT="0" marB="0" anchor="ctr"/>
                </a:tc>
                <a:tc>
                  <a:txBody>
                    <a:bodyPr/>
                    <a:lstStyle/>
                    <a:p>
                      <a:pPr algn="l">
                        <a:spcAft>
                          <a:spcPts val="0"/>
                        </a:spcAft>
                      </a:pPr>
                      <a:r>
                        <a:rPr lang="zh-CN" sz="1600" b="0" kern="100" dirty="0">
                          <a:effectLst/>
                          <a:latin typeface="+mn-lt"/>
                        </a:rPr>
                        <a:t>编码实现数据预处理模块和</a:t>
                      </a:r>
                      <a:r>
                        <a:rPr lang="zh-CN" altLang="en-US" sz="1600" b="0" kern="100" dirty="0">
                          <a:effectLst/>
                          <a:latin typeface="+mn-lt"/>
                        </a:rPr>
                        <a:t>模型搭建</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en-US" altLang="zh-CN" sz="1600" b="0" kern="100" dirty="0">
                          <a:solidFill>
                            <a:schemeClr val="dk1"/>
                          </a:solidFill>
                          <a:effectLst/>
                          <a:latin typeface="+mn-lt"/>
                          <a:ea typeface="+mn-ea"/>
                          <a:cs typeface="+mn-cs"/>
                        </a:rPr>
                        <a:t>100%</a:t>
                      </a:r>
                      <a:r>
                        <a:rPr lang="zh-CN" altLang="en-US" sz="1600" b="0" kern="100" dirty="0">
                          <a:solidFill>
                            <a:schemeClr val="dk1"/>
                          </a:solidFill>
                          <a:effectLst/>
                          <a:latin typeface="+mn-lt"/>
                          <a:ea typeface="+mn-ea"/>
                          <a:cs typeface="+mn-cs"/>
                        </a:rPr>
                        <a:t>完成</a:t>
                      </a:r>
                    </a:p>
                  </a:txBody>
                  <a:tcPr marL="68580" marR="68580" marT="0" marB="0" anchor="ctr"/>
                </a:tc>
                <a:extLst>
                  <a:ext uri="{0D108BD9-81ED-4DB2-BD59-A6C34878D82A}">
                    <a16:rowId xmlns:a16="http://schemas.microsoft.com/office/drawing/2014/main" val="3439295597"/>
                  </a:ext>
                </a:extLst>
              </a:tr>
              <a:tr h="377060">
                <a:tc>
                  <a:txBody>
                    <a:bodyPr/>
                    <a:lstStyle/>
                    <a:p>
                      <a:pPr algn="l">
                        <a:spcAft>
                          <a:spcPts val="0"/>
                        </a:spcAft>
                      </a:pPr>
                      <a:r>
                        <a:rPr lang="en-US" sz="1600" b="0" kern="100" dirty="0">
                          <a:effectLst/>
                          <a:latin typeface="+mn-lt"/>
                        </a:rPr>
                        <a:t>2019.08-2019.11</a:t>
                      </a:r>
                      <a:endParaRPr lang="zh-CN" sz="1800" b="0" kern="100" dirty="0">
                        <a:effectLst/>
                        <a:latin typeface="+mn-lt"/>
                        <a:ea typeface="宋体" panose="02010600030101010101" pitchFamily="2" charset="-122"/>
                      </a:endParaRPr>
                    </a:p>
                  </a:txBody>
                  <a:tcPr marL="68580" marR="68580" marT="0" marB="0" anchor="ctr"/>
                </a:tc>
                <a:tc>
                  <a:txBody>
                    <a:bodyPr/>
                    <a:lstStyle/>
                    <a:p>
                      <a:pPr marL="0" algn="l" defTabSz="1219170" rtl="0" eaLnBrk="1" latinLnBrk="0" hangingPunct="1">
                        <a:spcAft>
                          <a:spcPts val="0"/>
                        </a:spcAft>
                      </a:pPr>
                      <a:r>
                        <a:rPr lang="zh-CN" altLang="en-US" sz="1600" b="0" kern="100" dirty="0">
                          <a:solidFill>
                            <a:schemeClr val="dk1"/>
                          </a:solidFill>
                          <a:effectLst/>
                          <a:latin typeface="+mn-lt"/>
                          <a:ea typeface="+mn-ea"/>
                          <a:cs typeface="+mn-cs"/>
                        </a:rPr>
                        <a:t>调参，优化模型</a:t>
                      </a:r>
                    </a:p>
                  </a:txBody>
                  <a:tcPr marL="68580" marR="68580" marT="0" marB="0" anchor="ctr"/>
                </a:tc>
                <a:tc>
                  <a:txBody>
                    <a:bodyPr/>
                    <a:lstStyle/>
                    <a:p>
                      <a:pPr algn="l">
                        <a:spcAft>
                          <a:spcPts val="0"/>
                        </a:spcAft>
                      </a:pPr>
                      <a:r>
                        <a:rPr lang="zh-CN" sz="1600" b="0" kern="100" dirty="0">
                          <a:effectLst/>
                          <a:latin typeface="+mn-lt"/>
                        </a:rPr>
                        <a:t>训练出合适的模型</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en-US" altLang="zh-CN" sz="1600" b="0" kern="100" dirty="0">
                          <a:solidFill>
                            <a:schemeClr val="dk1"/>
                          </a:solidFill>
                          <a:effectLst/>
                          <a:latin typeface="+mn-lt"/>
                          <a:ea typeface="+mn-ea"/>
                          <a:cs typeface="+mn-cs"/>
                        </a:rPr>
                        <a:t>100%</a:t>
                      </a:r>
                      <a:r>
                        <a:rPr lang="zh-CN" altLang="en-US" sz="1600" b="0" kern="100" dirty="0">
                          <a:solidFill>
                            <a:schemeClr val="dk1"/>
                          </a:solidFill>
                          <a:effectLst/>
                          <a:latin typeface="+mn-lt"/>
                          <a:ea typeface="+mn-ea"/>
                          <a:cs typeface="+mn-cs"/>
                        </a:rPr>
                        <a:t>完成</a:t>
                      </a:r>
                    </a:p>
                  </a:txBody>
                  <a:tcPr marL="68580" marR="68580" marT="0" marB="0" anchor="ctr"/>
                </a:tc>
                <a:extLst>
                  <a:ext uri="{0D108BD9-81ED-4DB2-BD59-A6C34878D82A}">
                    <a16:rowId xmlns:a16="http://schemas.microsoft.com/office/drawing/2014/main" val="3388730050"/>
                  </a:ext>
                </a:extLst>
              </a:tr>
              <a:tr h="565589">
                <a:tc>
                  <a:txBody>
                    <a:bodyPr/>
                    <a:lstStyle/>
                    <a:p>
                      <a:pPr algn="l">
                        <a:spcAft>
                          <a:spcPts val="0"/>
                        </a:spcAft>
                      </a:pPr>
                      <a:r>
                        <a:rPr lang="en-US" sz="1600" b="0" kern="100" dirty="0">
                          <a:effectLst/>
                          <a:latin typeface="+mn-lt"/>
                        </a:rPr>
                        <a:t>2019.12-2020.1</a:t>
                      </a:r>
                      <a:endParaRPr lang="zh-CN" sz="1800" b="0" kern="100" dirty="0">
                        <a:effectLst/>
                        <a:latin typeface="+mn-lt"/>
                        <a:ea typeface="宋体" panose="02010600030101010101" pitchFamily="2" charset="-122"/>
                      </a:endParaRPr>
                    </a:p>
                  </a:txBody>
                  <a:tcPr marL="68580" marR="68580" marT="0" marB="0" anchor="ctr"/>
                </a:tc>
                <a:tc>
                  <a:txBody>
                    <a:bodyPr/>
                    <a:lstStyle/>
                    <a:p>
                      <a:pPr marL="0" algn="l" defTabSz="1219170" rtl="0" eaLnBrk="1" latinLnBrk="0" hangingPunct="1">
                        <a:spcAft>
                          <a:spcPts val="0"/>
                        </a:spcAft>
                      </a:pPr>
                      <a:r>
                        <a:rPr lang="zh-CN" altLang="en-US" sz="1600" b="0" kern="100" dirty="0">
                          <a:solidFill>
                            <a:schemeClr val="dk1"/>
                          </a:solidFill>
                          <a:effectLst/>
                          <a:latin typeface="+mn-lt"/>
                          <a:ea typeface="+mn-ea"/>
                          <a:cs typeface="+mn-cs"/>
                        </a:rPr>
                        <a:t>研究图形界面展示技术</a:t>
                      </a:r>
                    </a:p>
                  </a:txBody>
                  <a:tcPr marL="68580" marR="68580" marT="0" marB="0" anchor="ctr"/>
                </a:tc>
                <a:tc>
                  <a:txBody>
                    <a:bodyPr/>
                    <a:lstStyle/>
                    <a:p>
                      <a:pPr algn="l">
                        <a:spcAft>
                          <a:spcPts val="0"/>
                        </a:spcAft>
                      </a:pPr>
                      <a:r>
                        <a:rPr lang="zh-CN" sz="1600" b="0" kern="100" dirty="0">
                          <a:effectLst/>
                          <a:latin typeface="+mn-lt"/>
                        </a:rPr>
                        <a:t>编码实现系统展示模块。发表一个专利。</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en-US" altLang="zh-CN" sz="1600" b="0" kern="100" dirty="0">
                          <a:solidFill>
                            <a:schemeClr val="dk1"/>
                          </a:solidFill>
                          <a:effectLst/>
                          <a:latin typeface="+mn-lt"/>
                          <a:ea typeface="+mn-ea"/>
                          <a:cs typeface="+mn-cs"/>
                        </a:rPr>
                        <a:t>100%</a:t>
                      </a:r>
                      <a:r>
                        <a:rPr lang="zh-CN" altLang="en-US" sz="1600" b="0" kern="100" dirty="0">
                          <a:solidFill>
                            <a:schemeClr val="dk1"/>
                          </a:solidFill>
                          <a:effectLst/>
                          <a:latin typeface="+mn-lt"/>
                          <a:ea typeface="+mn-ea"/>
                          <a:cs typeface="+mn-cs"/>
                        </a:rPr>
                        <a:t>完成（发表一篇</a:t>
                      </a:r>
                      <a:r>
                        <a:rPr lang="en-US" altLang="zh-CN" sz="1600" b="0" kern="100" dirty="0">
                          <a:solidFill>
                            <a:schemeClr val="dk1"/>
                          </a:solidFill>
                          <a:effectLst/>
                          <a:latin typeface="+mn-lt"/>
                          <a:ea typeface="+mn-ea"/>
                          <a:cs typeface="+mn-cs"/>
                        </a:rPr>
                        <a:t>EI</a:t>
                      </a:r>
                      <a:r>
                        <a:rPr lang="zh-CN" altLang="en-US" sz="1600" b="0" kern="100" dirty="0">
                          <a:solidFill>
                            <a:schemeClr val="dk1"/>
                          </a:solidFill>
                          <a:effectLst/>
                          <a:latin typeface="+mn-lt"/>
                          <a:ea typeface="+mn-ea"/>
                          <a:cs typeface="+mn-cs"/>
                        </a:rPr>
                        <a:t>论文，提交一篇专利，系统展示模块完成）</a:t>
                      </a:r>
                    </a:p>
                  </a:txBody>
                  <a:tcPr marL="68580" marR="68580" marT="0" marB="0" anchor="ctr"/>
                </a:tc>
                <a:extLst>
                  <a:ext uri="{0D108BD9-81ED-4DB2-BD59-A6C34878D82A}">
                    <a16:rowId xmlns:a16="http://schemas.microsoft.com/office/drawing/2014/main" val="2313785950"/>
                  </a:ext>
                </a:extLst>
              </a:tr>
              <a:tr h="565589">
                <a:tc>
                  <a:txBody>
                    <a:bodyPr/>
                    <a:lstStyle/>
                    <a:p>
                      <a:pPr algn="l">
                        <a:spcAft>
                          <a:spcPts val="0"/>
                        </a:spcAft>
                      </a:pPr>
                      <a:r>
                        <a:rPr lang="en-US" sz="1600" b="0" kern="100" dirty="0">
                          <a:effectLst/>
                          <a:latin typeface="+mn-lt"/>
                        </a:rPr>
                        <a:t>2020.02-2020.03</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进行系统测试及代码优化</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对系统进行测试，提升系统性能</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en-US" altLang="zh-CN" sz="1600" b="0" kern="100" dirty="0">
                          <a:solidFill>
                            <a:schemeClr val="dk1"/>
                          </a:solidFill>
                          <a:effectLst/>
                          <a:latin typeface="+mn-lt"/>
                          <a:ea typeface="+mn-ea"/>
                          <a:cs typeface="+mn-cs"/>
                        </a:rPr>
                        <a:t>80%</a:t>
                      </a:r>
                      <a:r>
                        <a:rPr lang="zh-CN" altLang="en-US" sz="1600" b="0" kern="100" dirty="0">
                          <a:solidFill>
                            <a:schemeClr val="dk1"/>
                          </a:solidFill>
                          <a:effectLst/>
                          <a:latin typeface="+mn-lt"/>
                          <a:ea typeface="+mn-ea"/>
                          <a:cs typeface="+mn-cs"/>
                        </a:rPr>
                        <a:t>完成</a:t>
                      </a:r>
                    </a:p>
                  </a:txBody>
                  <a:tcPr marL="68580" marR="68580" marT="0" marB="0" anchor="ctr"/>
                </a:tc>
                <a:extLst>
                  <a:ext uri="{0D108BD9-81ED-4DB2-BD59-A6C34878D82A}">
                    <a16:rowId xmlns:a16="http://schemas.microsoft.com/office/drawing/2014/main" val="4231283909"/>
                  </a:ext>
                </a:extLst>
              </a:tr>
              <a:tr h="325594">
                <a:tc>
                  <a:txBody>
                    <a:bodyPr/>
                    <a:lstStyle/>
                    <a:p>
                      <a:pPr algn="l">
                        <a:spcAft>
                          <a:spcPts val="0"/>
                        </a:spcAft>
                      </a:pPr>
                      <a:r>
                        <a:rPr lang="en-US" sz="1600" b="0" kern="100" dirty="0">
                          <a:effectLst/>
                          <a:latin typeface="+mn-lt"/>
                        </a:rPr>
                        <a:t>2020.04-2020.05</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论文的撰写</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sz="1600" b="0" kern="100" dirty="0">
                          <a:effectLst/>
                          <a:latin typeface="+mn-lt"/>
                        </a:rPr>
                        <a:t>完成论文</a:t>
                      </a:r>
                      <a:endParaRPr lang="zh-CN" sz="1800" b="0" kern="100" dirty="0">
                        <a:effectLst/>
                        <a:latin typeface="+mn-lt"/>
                        <a:ea typeface="宋体" panose="02010600030101010101" pitchFamily="2" charset="-122"/>
                      </a:endParaRPr>
                    </a:p>
                  </a:txBody>
                  <a:tcPr marL="68580" marR="68580" marT="0" marB="0" anchor="ctr"/>
                </a:tc>
                <a:tc>
                  <a:txBody>
                    <a:bodyPr/>
                    <a:lstStyle/>
                    <a:p>
                      <a:pPr algn="l">
                        <a:spcAft>
                          <a:spcPts val="0"/>
                        </a:spcAft>
                      </a:pPr>
                      <a:r>
                        <a:rPr lang="zh-CN" altLang="en-US" sz="1600" b="0" kern="100" dirty="0">
                          <a:solidFill>
                            <a:schemeClr val="dk1"/>
                          </a:solidFill>
                          <a:effectLst/>
                          <a:latin typeface="+mn-lt"/>
                          <a:ea typeface="+mn-ea"/>
                          <a:cs typeface="+mn-cs"/>
                        </a:rPr>
                        <a:t>未完成</a:t>
                      </a:r>
                    </a:p>
                  </a:txBody>
                  <a:tcPr marL="68580" marR="68580" marT="0" marB="0" anchor="ctr"/>
                </a:tc>
                <a:extLst>
                  <a:ext uri="{0D108BD9-81ED-4DB2-BD59-A6C34878D82A}">
                    <a16:rowId xmlns:a16="http://schemas.microsoft.com/office/drawing/2014/main" val="3392589170"/>
                  </a:ext>
                </a:extLst>
              </a:tr>
            </a:tbl>
          </a:graphicData>
        </a:graphic>
      </p:graphicFrame>
      <p:cxnSp>
        <p:nvCxnSpPr>
          <p:cNvPr id="9" name="直接连接符 8">
            <a:extLst>
              <a:ext uri="{FF2B5EF4-FFF2-40B4-BE49-F238E27FC236}">
                <a16:creationId xmlns:a16="http://schemas.microsoft.com/office/drawing/2014/main" id="{2D80AB75-07CA-4D61-B6F2-D62043FD5C9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AC34787-E5E9-4780-8456-6064CDFE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7" name="文本框 6">
            <a:extLst>
              <a:ext uri="{FF2B5EF4-FFF2-40B4-BE49-F238E27FC236}">
                <a16:creationId xmlns:a16="http://schemas.microsoft.com/office/drawing/2014/main" id="{9532CC4C-8338-4AFA-920E-8F63DC93CA8C}"/>
              </a:ext>
            </a:extLst>
          </p:cNvPr>
          <p:cNvSpPr txBox="1"/>
          <p:nvPr/>
        </p:nvSpPr>
        <p:spPr>
          <a:xfrm>
            <a:off x="483331" y="940086"/>
            <a:ext cx="1800500"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进展情况</a:t>
            </a:r>
          </a:p>
        </p:txBody>
      </p:sp>
    </p:spTree>
    <p:extLst>
      <p:ext uri="{BB962C8B-B14F-4D97-AF65-F5344CB8AC3E}">
        <p14:creationId xmlns:p14="http://schemas.microsoft.com/office/powerpoint/2010/main" val="205352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0" y="-4663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defRPr/>
            </a:pPr>
            <a:r>
              <a:rPr lang="zh-CN" altLang="en-US" sz="4000" b="1" kern="0" dirty="0">
                <a:solidFill>
                  <a:schemeClr val="accent1"/>
                </a:solidFill>
                <a:latin typeface="Arial"/>
                <a:sym typeface="+mn-ea"/>
              </a:rPr>
              <a:t>四、进展情况及后期安排</a:t>
            </a:r>
          </a:p>
        </p:txBody>
      </p:sp>
      <p:cxnSp>
        <p:nvCxnSpPr>
          <p:cNvPr id="9" name="直接连接符 8">
            <a:extLst>
              <a:ext uri="{FF2B5EF4-FFF2-40B4-BE49-F238E27FC236}">
                <a16:creationId xmlns:a16="http://schemas.microsoft.com/office/drawing/2014/main" id="{2D80AB75-07CA-4D61-B6F2-D62043FD5C9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AC34787-E5E9-4780-8456-6064CDFE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6" name="文本框 5">
            <a:extLst>
              <a:ext uri="{FF2B5EF4-FFF2-40B4-BE49-F238E27FC236}">
                <a16:creationId xmlns:a16="http://schemas.microsoft.com/office/drawing/2014/main" id="{6DBE9F65-997B-4A0F-906D-317F87BCBB85}"/>
              </a:ext>
            </a:extLst>
          </p:cNvPr>
          <p:cNvSpPr txBox="1"/>
          <p:nvPr/>
        </p:nvSpPr>
        <p:spPr>
          <a:xfrm>
            <a:off x="483331" y="940086"/>
            <a:ext cx="1800500"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后期安排</a:t>
            </a:r>
          </a:p>
        </p:txBody>
      </p:sp>
      <p:graphicFrame>
        <p:nvGraphicFramePr>
          <p:cNvPr id="3" name="表格 2">
            <a:extLst>
              <a:ext uri="{FF2B5EF4-FFF2-40B4-BE49-F238E27FC236}">
                <a16:creationId xmlns:a16="http://schemas.microsoft.com/office/drawing/2014/main" id="{CC7D37A6-E8ED-40F2-8102-299FA6D1E71E}"/>
              </a:ext>
            </a:extLst>
          </p:cNvPr>
          <p:cNvGraphicFramePr>
            <a:graphicFrameLocks noGrp="1"/>
          </p:cNvGraphicFramePr>
          <p:nvPr>
            <p:extLst>
              <p:ext uri="{D42A27DB-BD31-4B8C-83A1-F6EECF244321}">
                <p14:modId xmlns:p14="http://schemas.microsoft.com/office/powerpoint/2010/main" val="4079482395"/>
              </p:ext>
            </p:extLst>
          </p:nvPr>
        </p:nvGraphicFramePr>
        <p:xfrm>
          <a:off x="857670" y="1537707"/>
          <a:ext cx="10701336" cy="3479461"/>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2047146723"/>
                    </a:ext>
                  </a:extLst>
                </a:gridCol>
                <a:gridCol w="4440236">
                  <a:extLst>
                    <a:ext uri="{9D8B030D-6E8A-4147-A177-3AD203B41FA5}">
                      <a16:colId xmlns:a16="http://schemas.microsoft.com/office/drawing/2014/main" val="4257011171"/>
                    </a:ext>
                  </a:extLst>
                </a:gridCol>
                <a:gridCol w="3517900">
                  <a:extLst>
                    <a:ext uri="{9D8B030D-6E8A-4147-A177-3AD203B41FA5}">
                      <a16:colId xmlns:a16="http://schemas.microsoft.com/office/drawing/2014/main" val="4228879663"/>
                    </a:ext>
                  </a:extLst>
                </a:gridCol>
              </a:tblGrid>
              <a:tr h="404014">
                <a:tc>
                  <a:txBody>
                    <a:bodyPr/>
                    <a:lstStyle/>
                    <a:p>
                      <a:pPr algn="ctr">
                        <a:lnSpc>
                          <a:spcPct val="115000"/>
                        </a:lnSpc>
                        <a:spcAft>
                          <a:spcPts val="0"/>
                        </a:spcAft>
                      </a:pPr>
                      <a:r>
                        <a:rPr lang="zh-CN" sz="1800" kern="100" dirty="0">
                          <a:effectLst/>
                        </a:rPr>
                        <a:t>时间</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a:effectLst/>
                        </a:rPr>
                        <a:t>研究内容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a:effectLst/>
                        </a:rPr>
                        <a:t>预期效果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714520"/>
                  </a:ext>
                </a:extLst>
              </a:tr>
              <a:tr h="861637">
                <a:tc>
                  <a:txBody>
                    <a:bodyPr/>
                    <a:lstStyle/>
                    <a:p>
                      <a:pPr algn="ctr">
                        <a:lnSpc>
                          <a:spcPct val="115000"/>
                        </a:lnSpc>
                        <a:spcAft>
                          <a:spcPts val="0"/>
                        </a:spcAft>
                      </a:pPr>
                      <a:r>
                        <a:rPr lang="en-US" sz="1800" kern="100" dirty="0">
                          <a:effectLst/>
                        </a:rPr>
                        <a:t>2019.12-2020.01</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dirty="0">
                          <a:effectLst/>
                        </a:rPr>
                        <a:t>优化问答模块的搜索引擎算法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a:effectLst/>
                        </a:rPr>
                        <a:t>在各个数据集上进行验证，提供返回的段落中包含正确答案比例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4789665"/>
                  </a:ext>
                </a:extLst>
              </a:tr>
              <a:tr h="664408">
                <a:tc>
                  <a:txBody>
                    <a:bodyPr/>
                    <a:lstStyle/>
                    <a:p>
                      <a:pPr algn="ctr">
                        <a:lnSpc>
                          <a:spcPct val="115000"/>
                        </a:lnSpc>
                        <a:spcAft>
                          <a:spcPts val="0"/>
                        </a:spcAft>
                      </a:pPr>
                      <a:r>
                        <a:rPr lang="en-US" sz="1800" kern="100" dirty="0">
                          <a:effectLst/>
                        </a:rPr>
                        <a:t>2020.02-2020.03</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dirty="0">
                          <a:effectLst/>
                        </a:rPr>
                        <a:t>进一步优化系统，提高系统性能</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dirty="0">
                          <a:effectLst/>
                        </a:rPr>
                        <a:t>完成系统搭建所有工作</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92860186"/>
                  </a:ext>
                </a:extLst>
              </a:tr>
              <a:tr h="707192">
                <a:tc>
                  <a:txBody>
                    <a:bodyPr/>
                    <a:lstStyle/>
                    <a:p>
                      <a:pPr algn="ctr">
                        <a:lnSpc>
                          <a:spcPct val="115000"/>
                        </a:lnSpc>
                        <a:spcAft>
                          <a:spcPts val="0"/>
                        </a:spcAft>
                      </a:pPr>
                      <a:r>
                        <a:rPr lang="en-US" sz="1800" kern="100" dirty="0">
                          <a:effectLst/>
                        </a:rPr>
                        <a:t>2020.03-2020.04</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dirty="0">
                          <a:effectLst/>
                        </a:rPr>
                        <a:t>完成</a:t>
                      </a:r>
                      <a:r>
                        <a:rPr lang="zh-CN" altLang="en-US" sz="1800" kern="100" dirty="0">
                          <a:effectLst/>
                        </a:rPr>
                        <a:t>学位</a:t>
                      </a:r>
                      <a:r>
                        <a:rPr lang="zh-CN" sz="1800" kern="100" dirty="0">
                          <a:effectLst/>
                        </a:rPr>
                        <a:t>论文初稿撰写</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dirty="0">
                          <a:effectLst/>
                        </a:rPr>
                        <a:t>撰写至少</a:t>
                      </a:r>
                      <a:r>
                        <a:rPr lang="en-US" sz="1800" kern="100" dirty="0">
                          <a:effectLst/>
                        </a:rPr>
                        <a:t>3</a:t>
                      </a:r>
                      <a:r>
                        <a:rPr lang="zh-CN" sz="1800" kern="100" dirty="0">
                          <a:effectLst/>
                        </a:rPr>
                        <a:t>万字的</a:t>
                      </a:r>
                      <a:r>
                        <a:rPr lang="zh-CN" altLang="en-US" sz="1800" kern="100" dirty="0">
                          <a:effectLst/>
                        </a:rPr>
                        <a:t>学位</a:t>
                      </a:r>
                      <a:r>
                        <a:rPr lang="zh-CN" sz="1800" kern="100" dirty="0">
                          <a:effectLst/>
                        </a:rPr>
                        <a:t>论文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5418560"/>
                  </a:ext>
                </a:extLst>
              </a:tr>
              <a:tr h="842210">
                <a:tc>
                  <a:txBody>
                    <a:bodyPr/>
                    <a:lstStyle/>
                    <a:p>
                      <a:pPr algn="ctr">
                        <a:lnSpc>
                          <a:spcPct val="115000"/>
                        </a:lnSpc>
                        <a:spcAft>
                          <a:spcPts val="0"/>
                        </a:spcAft>
                      </a:pPr>
                      <a:r>
                        <a:rPr lang="en-US" sz="1800" kern="100" dirty="0">
                          <a:effectLst/>
                        </a:rPr>
                        <a:t>2020.04-2020.05</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R="133350" algn="ctr">
                        <a:lnSpc>
                          <a:spcPct val="115000"/>
                        </a:lnSpc>
                        <a:spcAft>
                          <a:spcPts val="0"/>
                        </a:spcAft>
                      </a:pPr>
                      <a:r>
                        <a:rPr lang="zh-CN" sz="1800" kern="100" dirty="0">
                          <a:effectLst/>
                        </a:rPr>
                        <a:t>优化论文细节，准备答辩所需材料</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0"/>
                        </a:spcAft>
                      </a:pPr>
                      <a:r>
                        <a:rPr lang="zh-CN" sz="1800" kern="100" dirty="0">
                          <a:effectLst/>
                        </a:rPr>
                        <a:t>完成</a:t>
                      </a:r>
                      <a:r>
                        <a:rPr lang="zh-CN" altLang="en-US" sz="1800" kern="100" dirty="0">
                          <a:effectLst/>
                        </a:rPr>
                        <a:t>学位</a:t>
                      </a:r>
                      <a:r>
                        <a:rPr lang="zh-CN" sz="1800" kern="100" dirty="0">
                          <a:effectLst/>
                        </a:rPr>
                        <a:t>论文</a:t>
                      </a:r>
                      <a:r>
                        <a:rPr lang="zh-CN" altLang="en-US" sz="1800" kern="100" dirty="0">
                          <a:effectLst/>
                        </a:rPr>
                        <a:t>全部工作</a:t>
                      </a:r>
                      <a:r>
                        <a:rPr lang="zh-CN" sz="1800" kern="100" dirty="0">
                          <a:effectLst/>
                        </a:rPr>
                        <a:t>，准备好答辩材料</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2289316"/>
                  </a:ext>
                </a:extLst>
              </a:tr>
            </a:tbl>
          </a:graphicData>
        </a:graphic>
      </p:graphicFrame>
    </p:spTree>
    <p:extLst>
      <p:ext uri="{BB962C8B-B14F-4D97-AF65-F5344CB8AC3E}">
        <p14:creationId xmlns:p14="http://schemas.microsoft.com/office/powerpoint/2010/main" val="7979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0" y="-4663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defRPr/>
            </a:pPr>
            <a:r>
              <a:rPr lang="zh-CN" altLang="en-US" sz="4000" b="1" kern="0" dirty="0">
                <a:solidFill>
                  <a:schemeClr val="accent1"/>
                </a:solidFill>
                <a:latin typeface="Arial"/>
                <a:sym typeface="+mn-ea"/>
              </a:rPr>
              <a:t>四、参考文献</a:t>
            </a:r>
          </a:p>
        </p:txBody>
      </p:sp>
      <p:cxnSp>
        <p:nvCxnSpPr>
          <p:cNvPr id="9" name="直接连接符 8">
            <a:extLst>
              <a:ext uri="{FF2B5EF4-FFF2-40B4-BE49-F238E27FC236}">
                <a16:creationId xmlns:a16="http://schemas.microsoft.com/office/drawing/2014/main" id="{2D80AB75-07CA-4D61-B6F2-D62043FD5C9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AC34787-E5E9-4780-8456-6064CDFE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7" name="文本框 6">
            <a:extLst>
              <a:ext uri="{FF2B5EF4-FFF2-40B4-BE49-F238E27FC236}">
                <a16:creationId xmlns:a16="http://schemas.microsoft.com/office/drawing/2014/main" id="{A6205AD2-8913-4955-9D2E-8EDA023F44EB}"/>
              </a:ext>
            </a:extLst>
          </p:cNvPr>
          <p:cNvSpPr txBox="1"/>
          <p:nvPr/>
        </p:nvSpPr>
        <p:spPr>
          <a:xfrm>
            <a:off x="600891" y="894170"/>
            <a:ext cx="11451409" cy="5078313"/>
          </a:xfrm>
          <a:prstGeom prst="rect">
            <a:avLst/>
          </a:prstGeom>
          <a:noFill/>
        </p:spPr>
        <p:txBody>
          <a:bodyPr wrap="square" rtlCol="0">
            <a:spAutoFit/>
          </a:bodyPr>
          <a:lstStyle/>
          <a:p>
            <a:r>
              <a:rPr lang="en-US" altLang="zh-CN" kern="100" dirty="0">
                <a:latin typeface="Times New Roman" panose="02020603050405020304" pitchFamily="18" charset="0"/>
                <a:ea typeface="宋体" panose="02010600030101010101" pitchFamily="2" charset="-122"/>
              </a:rPr>
              <a:t>[1] </a:t>
            </a:r>
            <a:r>
              <a:rPr lang="en-US" altLang="zh-CN" kern="100" dirty="0" err="1">
                <a:latin typeface="Times New Roman" panose="02020603050405020304" pitchFamily="18" charset="0"/>
                <a:ea typeface="宋体" panose="02010600030101010101" pitchFamily="2" charset="-122"/>
              </a:rPr>
              <a:t>Danqi</a:t>
            </a:r>
            <a:r>
              <a:rPr lang="en-US" altLang="zh-CN" kern="100" dirty="0">
                <a:latin typeface="Times New Roman" panose="02020603050405020304" pitchFamily="18" charset="0"/>
                <a:ea typeface="宋体" panose="02010600030101010101" pitchFamily="2" charset="-122"/>
              </a:rPr>
              <a:t> Chen. Neural Reading Comprehension and Beyond: [D]. Stanford: University of Stanford，2018.</a:t>
            </a:r>
          </a:p>
          <a:p>
            <a:r>
              <a:rPr lang="en-US" altLang="zh-CN" kern="100" dirty="0">
                <a:latin typeface="Times New Roman" panose="02020603050405020304" pitchFamily="18" charset="0"/>
                <a:ea typeface="宋体" panose="02010600030101010101" pitchFamily="2" charset="-122"/>
              </a:rPr>
              <a:t>[2] Christopher Clark and Matt Gardner. 2018. Simple and effective multi-paragraph reading comprehension. In</a:t>
            </a:r>
            <a:r>
              <a:rPr lang="en-US" altLang="zh-CN" kern="100" dirty="0">
                <a:latin typeface="宋体" panose="02010600030101010101" pitchFamily="2" charset="-122"/>
                <a:cs typeface="宋体" panose="02010600030101010101" pitchFamily="2" charset="-122"/>
              </a:rPr>
              <a:t> </a:t>
            </a:r>
            <a:r>
              <a:rPr lang="en-US" altLang="zh-CN" i="1" kern="100" dirty="0">
                <a:latin typeface="Times New Roman" panose="02020603050405020304" pitchFamily="18" charset="0"/>
                <a:ea typeface="宋体" panose="02010600030101010101" pitchFamily="2" charset="-122"/>
              </a:rPr>
              <a:t>Association for Computational Linguistics (ACL)</a:t>
            </a:r>
            <a:r>
              <a:rPr lang="en-US" altLang="zh-CN" kern="100" dirty="0">
                <a:latin typeface="Times New Roman" panose="02020603050405020304" pitchFamily="18" charset="0"/>
                <a:ea typeface="宋体" panose="02010600030101010101" pitchFamily="2" charset="-122"/>
              </a:rPr>
              <a:t>, volume 1, pages 845–855.</a:t>
            </a: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Shuohang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Wang and Jing Jiang. 2016. Machine comprehension using match-</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lstm</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answer pointer.</a:t>
            </a: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arXiv</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preprint arXiv:1608.07905</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 Oriol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Vinyals</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Meire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Fortunato and Navdeep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Jaitly</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2015. Pointer networks.</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Annual Conference on Neural Information Processing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Systems(NIPS)</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2692–2700.</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[5]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Minjoon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Seo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Aniruddha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Kembhavi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Ali Farhadi, and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Hannaneh</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Hajishirzi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2016. Bidirectional attention </a:t>
            </a:r>
            <a:r>
              <a:rPr lang="en-US" altLang="zh-CN" kern="100" dirty="0">
                <a:latin typeface="MS Gothic" panose="020B0609070205080204" pitchFamily="49" charset="-128"/>
                <a:ea typeface="宋体" panose="02010600030101010101" pitchFamily="2" charset="-122"/>
                <a:cs typeface="MS Gothic" panose="020B0609070205080204" pitchFamily="49" charset="-128"/>
              </a:rPr>
              <a:t>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ow for machine comprehension.</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arXiv</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preprint arXiv:1611.01603</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[6]</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Wenhui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Wang, Nan Yang,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Furu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Wei,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Baobao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Chang, and Ming Zhou. 2017. Gated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selfmatching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networks for reading comprehension and question answering.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Association for Computational Linguistics (ACL)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volume 1, pages 189–198.</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[7]</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Jacob Devlin, Ming-Wei Chang, Kenton Lee, and Kristina Toutanova. 2019. BERT: Pre-training of Deep Bidirectional Transformers for Language Understanding.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Annual Conference of the North American Chapter of the Association for Computational Linguistics (NAACL)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[8]</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Jinhyuk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Lee,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Seongjun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Yun,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Hyunjae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Kim,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Miyoung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Ko, and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Jaewoo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Kang. 2018. Ranking Paragraphs for Improving Answer Recall in Open-Domain Question Answering.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Empirical Methods in Natural Language Processing (EMNLP)</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565– 569.</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7608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0" y="-4663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defRPr/>
            </a:pPr>
            <a:r>
              <a:rPr lang="zh-CN" altLang="en-US" sz="4000" b="1" kern="0" dirty="0">
                <a:solidFill>
                  <a:schemeClr val="accent1"/>
                </a:solidFill>
                <a:latin typeface="Arial"/>
                <a:sym typeface="+mn-ea"/>
              </a:rPr>
              <a:t>四、参考文献</a:t>
            </a:r>
          </a:p>
        </p:txBody>
      </p:sp>
      <p:cxnSp>
        <p:nvCxnSpPr>
          <p:cNvPr id="9" name="直接连接符 8">
            <a:extLst>
              <a:ext uri="{FF2B5EF4-FFF2-40B4-BE49-F238E27FC236}">
                <a16:creationId xmlns:a16="http://schemas.microsoft.com/office/drawing/2014/main" id="{2D80AB75-07CA-4D61-B6F2-D62043FD5C9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AC34787-E5E9-4780-8456-6064CDFE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6" name="矩形 5">
            <a:extLst>
              <a:ext uri="{FF2B5EF4-FFF2-40B4-BE49-F238E27FC236}">
                <a16:creationId xmlns:a16="http://schemas.microsoft.com/office/drawing/2014/main" id="{BFB63849-EB79-4B70-B564-FA58CF8F35C0}"/>
              </a:ext>
            </a:extLst>
          </p:cNvPr>
          <p:cNvSpPr/>
          <p:nvPr/>
        </p:nvSpPr>
        <p:spPr>
          <a:xfrm>
            <a:off x="450850" y="939443"/>
            <a:ext cx="11290300" cy="5262979"/>
          </a:xfrm>
          <a:prstGeom prst="rect">
            <a:avLst/>
          </a:prstGeom>
        </p:spPr>
        <p:txBody>
          <a:bodyPr wrap="square">
            <a:spAutoFit/>
          </a:bodyPr>
          <a:lstStyle/>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[9]</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Yankai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Lin,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Haozhe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Ji,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Zhiyuan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Liu, and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Maosong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Sun. 2018. Denoising Distantly Supervised Open Domain Question Answering. In</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Annual Meeting of the Association for Computational Linguistics (ACL)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1736–1745.</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[10] Bernhard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Kratzwald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Stefan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Feuerriegel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2018. Adaptive Document Retrieval for Deep Question Answering.</a:t>
            </a:r>
            <a:r>
              <a:rPr lang="en-US" altLang="zh-CN" kern="100" dirty="0">
                <a:latin typeface="宋体" panose="02010600030101010101" pitchFamily="2" charset="-122"/>
                <a:ea typeface="宋体" panose="02010600030101010101" pitchFamily="2" charset="-122"/>
                <a:cs typeface="宋体" panose="02010600030101010101" pitchFamily="2" charset="-122"/>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Empirical Methods in Natural Language Processing (EMNLP)</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576–587.</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rPr>
              <a:t>[11]</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杨志明</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时迎成</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王泳</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潘昊杰</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毛金涛</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kern="100" dirty="0" err="1">
                <a:latin typeface="Times New Roman" panose="02020603050405020304" pitchFamily="18" charset="0"/>
                <a:ea typeface="宋体" panose="02010600030101010101" pitchFamily="2" charset="-122"/>
              </a:rPr>
              <a:t>BiDAF</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多文档重排序的阅读理解模型</a:t>
            </a:r>
            <a:r>
              <a:rPr lang="en-US" altLang="zh-CN" kern="100" dirty="0">
                <a:latin typeface="Times New Roman" panose="02020603050405020304" pitchFamily="18" charset="0"/>
                <a:ea typeface="宋体" panose="02010600030101010101" pitchFamily="2" charset="-122"/>
              </a:rPr>
              <a:t>[J].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中文信息学报</a:t>
            </a:r>
            <a:r>
              <a:rPr lang="en-US" altLang="zh-CN" kern="100" dirty="0">
                <a:latin typeface="Times New Roman" panose="02020603050405020304" pitchFamily="18" charset="0"/>
                <a:ea typeface="宋体" panose="02010600030101010101" pitchFamily="2" charset="-122"/>
              </a:rPr>
              <a:t>,2018,32(11):117-127.</a:t>
            </a: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[12]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Danqi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Chen, Adam Fisch, Jason Weston, and Antoine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Bordes</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2017. Reading Wikipedia to Answer Open Domain Questions.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Annual Meeting of the Association for Computational Linguistics (ACL)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1870–1879.</a:t>
            </a: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[13]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Shuohang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Wang,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MoYu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Xiaoxiao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Guo,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ZhiguoWang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Tim Klinger, Wei Zhang,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Shiyu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Chang, Gerald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Tesauro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Bowen Zhou, and Jing Jiang. 2018. Rˆ3: Reinforced Reader-Ranker for Open-Domain Question Answering.</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In Association for the Advancement of Arti</a:t>
            </a:r>
            <a:r>
              <a:rPr lang="zh-CN" altLang="zh-CN" i="1" kern="100" dirty="0">
                <a:latin typeface="Calibri" panose="020F0502020204030204" pitchFamily="34" charset="0"/>
                <a:ea typeface="MS Gothic" panose="020B0609070205080204" pitchFamily="49" charset="-128"/>
                <a:cs typeface="MS Gothic" panose="020B0609070205080204" pitchFamily="49" charset="-128"/>
              </a:rPr>
              <a:t>ﬁ</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cial</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Intelligence (AAAI)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[14]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Shuohang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Wang, Mo Yu, Jing Jiang, Wei Zhang,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Xiaoxiao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Guo,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Shiyu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Chang,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Zhiguo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Wang, Tim Klinger, Gerald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Tesauro</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Murray Campbell. 2017. Evidence Aggregation for Answer Re-Ranking in Open-Domain Question Answering.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International Conference on Learning Representations (ICLR).</a:t>
            </a:r>
            <a:endParaRPr lang="en-US" altLang="zh-CN" i="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[15] Bernhard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Kratzwald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Anna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Eigenmann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Stefan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Feuerriegel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2019.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RankQA:Neural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Question Answering with Answer Re-Ranking.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arXiv:1906.03008v1.</a:t>
            </a:r>
            <a:endParaRPr lang="en-US" altLang="zh-CN" i="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[16]</a:t>
            </a:r>
            <a:r>
              <a:rPr lang="zh-CN" altLang="zh-CN" kern="100" dirty="0">
                <a:solidFill>
                  <a:srgbClr val="333333"/>
                </a:solidFill>
                <a:latin typeface="Calibri" panose="020F0502020204030204" pitchFamily="34" charset="0"/>
                <a:ea typeface="宋体" panose="02010600030101010101" pitchFamily="2" charset="-122"/>
                <a:cs typeface="Arial" panose="020B0604020202020204" pitchFamily="34" charset="0"/>
              </a:rPr>
              <a:t>李童俊</a:t>
            </a:r>
            <a:r>
              <a:rPr lang="en-US" altLang="zh-CN" kern="100" dirty="0">
                <a:solidFill>
                  <a:srgbClr val="333333"/>
                </a:solidFill>
                <a:latin typeface="Calibri" panose="020F0502020204030204" pitchFamily="34" charset="0"/>
                <a:ea typeface="宋体" panose="02010600030101010101" pitchFamily="2" charset="-122"/>
                <a:cs typeface="Arial" panose="020B0604020202020204" pitchFamily="34" charset="0"/>
              </a:rPr>
              <a:t>. </a:t>
            </a:r>
            <a:r>
              <a:rPr lang="zh-CN" altLang="zh-CN" kern="100" dirty="0">
                <a:solidFill>
                  <a:srgbClr val="333333"/>
                </a:solidFill>
                <a:latin typeface="Calibri" panose="020F0502020204030204" pitchFamily="34" charset="0"/>
                <a:ea typeface="宋体" panose="02010600030101010101" pitchFamily="2" charset="-122"/>
                <a:cs typeface="Arial" panose="020B0604020202020204" pitchFamily="34" charset="0"/>
              </a:rPr>
              <a:t>基于深度学习的开放领域自动问答系统的研究和应用</a:t>
            </a:r>
            <a:r>
              <a:rPr lang="en-US" altLang="zh-CN" kern="100" dirty="0">
                <a:solidFill>
                  <a:srgbClr val="333333"/>
                </a:solidFill>
                <a:latin typeface="Calibri" panose="020F0502020204030204" pitchFamily="34" charset="0"/>
                <a:ea typeface="宋体" panose="02010600030101010101" pitchFamily="2" charset="-122"/>
                <a:cs typeface="Arial" panose="020B0604020202020204" pitchFamily="34" charset="0"/>
              </a:rPr>
              <a:t>[D].</a:t>
            </a:r>
            <a:r>
              <a:rPr lang="zh-CN" altLang="zh-CN" kern="100" dirty="0">
                <a:solidFill>
                  <a:srgbClr val="333333"/>
                </a:solidFill>
                <a:latin typeface="Calibri" panose="020F0502020204030204" pitchFamily="34" charset="0"/>
                <a:ea typeface="宋体" panose="02010600030101010101" pitchFamily="2" charset="-122"/>
                <a:cs typeface="Arial" panose="020B0604020202020204" pitchFamily="34" charset="0"/>
              </a:rPr>
              <a:t>北京邮电大学</a:t>
            </a:r>
            <a:r>
              <a:rPr lang="en-US" altLang="zh-CN" kern="100" dirty="0">
                <a:solidFill>
                  <a:srgbClr val="333333"/>
                </a:solidFill>
                <a:latin typeface="Calibri" panose="020F0502020204030204" pitchFamily="34" charset="0"/>
                <a:ea typeface="宋体" panose="02010600030101010101" pitchFamily="2" charset="-122"/>
                <a:cs typeface="Arial" panose="020B0604020202020204" pitchFamily="34" charset="0"/>
              </a:rPr>
              <a:t>,2019.</a:t>
            </a:r>
            <a:endParaRPr lang="en-US" altLang="zh-CN" kern="100" dirty="0">
              <a:solidFill>
                <a:srgbClr val="333333"/>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[17]</a:t>
            </a: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杨康</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黄定江</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高明</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面向自动问答的机器阅读理解综述</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华东师范大学学报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自然科学版</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),2019(05):36-</a:t>
            </a:r>
            <a:r>
              <a:rPr lang="en-US" altLang="zh-CN" kern="100" dirty="0">
                <a:latin typeface="Times New Roman" panose="02020603050405020304" pitchFamily="18" charset="0"/>
                <a:ea typeface="宋体" panose="02010600030101010101" pitchFamily="2" charset="-122"/>
              </a:rPr>
              <a:t>52.</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651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0" y="-4663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defRPr/>
            </a:pPr>
            <a:r>
              <a:rPr lang="zh-CN" altLang="en-US" sz="4000" b="1" kern="0" dirty="0">
                <a:solidFill>
                  <a:schemeClr val="accent1"/>
                </a:solidFill>
                <a:latin typeface="Arial"/>
                <a:sym typeface="+mn-ea"/>
              </a:rPr>
              <a:t>四、参考文献</a:t>
            </a:r>
          </a:p>
        </p:txBody>
      </p:sp>
      <p:cxnSp>
        <p:nvCxnSpPr>
          <p:cNvPr id="9" name="直接连接符 8">
            <a:extLst>
              <a:ext uri="{FF2B5EF4-FFF2-40B4-BE49-F238E27FC236}">
                <a16:creationId xmlns:a16="http://schemas.microsoft.com/office/drawing/2014/main" id="{2D80AB75-07CA-4D61-B6F2-D62043FD5C9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AC34787-E5E9-4780-8456-6064CDFE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2" name="文本框 1">
            <a:extLst>
              <a:ext uri="{FF2B5EF4-FFF2-40B4-BE49-F238E27FC236}">
                <a16:creationId xmlns:a16="http://schemas.microsoft.com/office/drawing/2014/main" id="{61564BF1-31ED-4DC9-BCB4-9CED26AC07B1}"/>
              </a:ext>
            </a:extLst>
          </p:cNvPr>
          <p:cNvSpPr txBox="1"/>
          <p:nvPr/>
        </p:nvSpPr>
        <p:spPr>
          <a:xfrm>
            <a:off x="433137" y="961666"/>
            <a:ext cx="11514221" cy="5601533"/>
          </a:xfrm>
          <a:prstGeom prst="rect">
            <a:avLst/>
          </a:prstGeom>
          <a:noFill/>
        </p:spPr>
        <p:txBody>
          <a:bodyPr wrap="square" rtlCol="0">
            <a:spAutoFit/>
          </a:bodyPr>
          <a:lstStyle/>
          <a:p>
            <a:pPr marR="266700" indent="2286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[18]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刘伟杰</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基于注意力机制的机器阅读理解技术研究</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北京邮电大学</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,2019.</a:t>
            </a:r>
          </a:p>
          <a:p>
            <a:pPr marR="266700" lvl="0" indent="228600" algn="just">
              <a:spcBef>
                <a:spcPts val="600"/>
              </a:spcBef>
            </a:pP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a:t>
            </a:r>
            <a:r>
              <a:rPr lang="en-US" altLang="zh-CN" sz="240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Dan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Hendrycks</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Kevin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Gimpel</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 Bridging nonlinearities and stochastic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regularizers</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with gaussian error linear units. ICLR.</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[20]</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Chris Burges, Tal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Shaked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Erin Renshaw, Ari Lazier, Matt Deeds, Nicole Hamilton, and Greg Hullender. 2005. Learning to rank using gradient descent. In International Conference on Machine learning (ICML), pages 89–96.</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[21]</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Pranav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Rajpurkar</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Jian Zhang, Konstantin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Lopyrev</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Percy Liang. 2016.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SQuAD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100,000+ questions for machine comprehension of text. In</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Empirical Methods in Natural Language Processing (EMNLP)</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2383–2392.</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[22] Pranav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Rajpurkar</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Robin Jia, and Percy Liang. 2018. Know what you don’t know: Unanswerable questions for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SQuAD</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Association for Computational Linguistics (ACL)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volume 2, pages 784–789.</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[23] He, W.; Liu, K.;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Lyu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Y.; Zhao, S.; Xiao, X.; Liu, Y.; Wang, Y.; Wu, H.; She, Q.; Liu, X.; et al. 2017.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Dureader</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chinese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machine reading comprehension dataset from real-world applications.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arXiv:1711.05073</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[24]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Chih</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Chieh</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Shao, Trois Liu,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Yuting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Lai,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Yiying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Tseng and Sam Tsai et al. DRCD: a Chinese Machine Reading Comprehension Dataset.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arXiv:1806.00920</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a:t>
            </a:r>
          </a:p>
          <a:p>
            <a:pPr marL="266700" marR="266700" lvl="0" algn="just">
              <a:spcBef>
                <a:spcPts val="600"/>
              </a:spcBef>
            </a:pP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 Jonathan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Berant</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Andrew Chou, Roy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Frostig</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Percy Liang. 2013. Semantic parsing on Freebase from question-answer pairs. In Empirical Methods in Natural Language Processing (EMNLP), pages 1533–1544.</a:t>
            </a:r>
            <a:endParaRPr lang="en-US" altLang="zh-CN" sz="240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481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3409A12-4A3D-4CB6-82E0-78EC69260704}"/>
              </a:ext>
            </a:extLst>
          </p:cNvPr>
          <p:cNvGrpSpPr/>
          <p:nvPr/>
        </p:nvGrpSpPr>
        <p:grpSpPr>
          <a:xfrm>
            <a:off x="0" y="-32166"/>
            <a:ext cx="3970655" cy="836295"/>
            <a:chOff x="0" y="452755"/>
            <a:chExt cx="3970655" cy="836295"/>
          </a:xfrm>
        </p:grpSpPr>
        <p:sp>
          <p:nvSpPr>
            <p:cNvPr id="29" name="矩形 28"/>
            <p:cNvSpPr/>
            <p:nvPr/>
          </p:nvSpPr>
          <p:spPr>
            <a:xfrm>
              <a:off x="0" y="452755"/>
              <a:ext cx="3970655" cy="8362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0" name="文本框 29"/>
            <p:cNvSpPr txBox="1"/>
            <p:nvPr/>
          </p:nvSpPr>
          <p:spPr>
            <a:xfrm>
              <a:off x="144204" y="523354"/>
              <a:ext cx="334010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FFFFF"/>
                  </a:solidFill>
                  <a:effectLst/>
                  <a:uLnTx/>
                  <a:uFillTx/>
                  <a:latin typeface="Arial" panose="020B0604020202020204" pitchFamily="34" charset="0"/>
                  <a:ea typeface="方正清刻本悦宋简体" panose="02000000000000000000" charset="-122"/>
                  <a:cs typeface="+mn-cs"/>
                </a:rPr>
                <a:t>目 录 </a:t>
              </a:r>
              <a:r>
                <a:rPr kumimoji="0" lang="en-US" altLang="zh-CN" sz="3600" b="0" i="0" u="none" strike="noStrike" kern="1200" cap="none" spc="0" normalizeH="0" baseline="0" noProof="0" dirty="0">
                  <a:ln>
                    <a:noFill/>
                  </a:ln>
                  <a:solidFill>
                    <a:srgbClr val="FFFFFF"/>
                  </a:solidFill>
                  <a:effectLst/>
                  <a:uLnTx/>
                  <a:uFillTx/>
                  <a:latin typeface="Arial" panose="020B0604020202020204" pitchFamily="34" charset="0"/>
                  <a:ea typeface="方正清刻本悦宋简体" panose="02000000000000000000" charset="-122"/>
                  <a:cs typeface="+mn-cs"/>
                </a:rPr>
                <a:t>/ </a:t>
              </a: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方正清刻本悦宋简体" panose="02000000000000000000" charset="-122"/>
                  <a:cs typeface="+mn-cs"/>
                </a:rPr>
                <a:t>CONTENTS</a:t>
              </a:r>
            </a:p>
          </p:txBody>
        </p:sp>
      </p:grpSp>
      <p:grpSp>
        <p:nvGrpSpPr>
          <p:cNvPr id="3" name="组合 2">
            <a:extLst>
              <a:ext uri="{FF2B5EF4-FFF2-40B4-BE49-F238E27FC236}">
                <a16:creationId xmlns:a16="http://schemas.microsoft.com/office/drawing/2014/main" id="{7CFB17F4-1F8D-4B03-A4C7-967F443750AE}"/>
              </a:ext>
            </a:extLst>
          </p:cNvPr>
          <p:cNvGrpSpPr/>
          <p:nvPr/>
        </p:nvGrpSpPr>
        <p:grpSpPr>
          <a:xfrm>
            <a:off x="615182" y="1528894"/>
            <a:ext cx="7362958" cy="3728945"/>
            <a:chOff x="978683" y="2054448"/>
            <a:chExt cx="4951728" cy="3728945"/>
          </a:xfrm>
        </p:grpSpPr>
        <p:sp>
          <p:nvSpPr>
            <p:cNvPr id="32" name="文本框 31"/>
            <p:cNvSpPr txBox="1"/>
            <p:nvPr/>
          </p:nvSpPr>
          <p:spPr>
            <a:xfrm>
              <a:off x="1959757" y="2054448"/>
              <a:ext cx="397065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研究背景和研究内容</a:t>
              </a:r>
            </a:p>
          </p:txBody>
        </p:sp>
        <p:grpSp>
          <p:nvGrpSpPr>
            <p:cNvPr id="2" name="组合 1">
              <a:extLst>
                <a:ext uri="{FF2B5EF4-FFF2-40B4-BE49-F238E27FC236}">
                  <a16:creationId xmlns:a16="http://schemas.microsoft.com/office/drawing/2014/main" id="{4518BA11-721A-4DA4-A02B-F97BA10E0C56}"/>
                </a:ext>
              </a:extLst>
            </p:cNvPr>
            <p:cNvGrpSpPr/>
            <p:nvPr/>
          </p:nvGrpSpPr>
          <p:grpSpPr>
            <a:xfrm>
              <a:off x="978683" y="2058582"/>
              <a:ext cx="4231269" cy="3724811"/>
              <a:chOff x="5975985" y="2260600"/>
              <a:chExt cx="4231269" cy="3724811"/>
            </a:xfrm>
          </p:grpSpPr>
          <p:sp>
            <p:nvSpPr>
              <p:cNvPr id="31" name="文本框 30"/>
              <p:cNvSpPr txBox="1"/>
              <p:nvPr/>
            </p:nvSpPr>
            <p:spPr>
              <a:xfrm>
                <a:off x="5975985" y="2260600"/>
                <a:ext cx="730250" cy="646331"/>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Arial" panose="020B0604020202020204" pitchFamily="34" charset="0"/>
                    <a:ea typeface="微软雅黑"/>
                    <a:cs typeface="+mn-cs"/>
                  </a:rPr>
                  <a:t>01</a:t>
                </a:r>
              </a:p>
            </p:txBody>
          </p:sp>
          <p:sp>
            <p:nvSpPr>
              <p:cNvPr id="34" name="文本框 33"/>
              <p:cNvSpPr txBox="1"/>
              <p:nvPr/>
            </p:nvSpPr>
            <p:spPr>
              <a:xfrm>
                <a:off x="5975985" y="3293745"/>
                <a:ext cx="730250" cy="646331"/>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02</a:t>
                </a:r>
              </a:p>
            </p:txBody>
          </p:sp>
          <p:sp>
            <p:nvSpPr>
              <p:cNvPr id="35" name="文本框 34"/>
              <p:cNvSpPr txBox="1"/>
              <p:nvPr/>
            </p:nvSpPr>
            <p:spPr>
              <a:xfrm>
                <a:off x="6957059" y="3403745"/>
                <a:ext cx="325019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charset="-122"/>
                    <a:ea typeface="微软雅黑" panose="020B0503020204020204" charset="-122"/>
                    <a:sym typeface="+mn-ea"/>
                  </a:rPr>
                  <a:t>论文关键点研究方案</a:t>
                </a:r>
              </a:p>
            </p:txBody>
          </p:sp>
          <p:sp>
            <p:nvSpPr>
              <p:cNvPr id="37" name="文本框 36"/>
              <p:cNvSpPr txBox="1"/>
              <p:nvPr/>
            </p:nvSpPr>
            <p:spPr>
              <a:xfrm>
                <a:off x="5975985" y="4323080"/>
                <a:ext cx="730250" cy="646331"/>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03</a:t>
                </a:r>
              </a:p>
            </p:txBody>
          </p:sp>
          <p:sp>
            <p:nvSpPr>
              <p:cNvPr id="38" name="文本框 37"/>
              <p:cNvSpPr txBox="1"/>
              <p:nvPr/>
            </p:nvSpPr>
            <p:spPr>
              <a:xfrm>
                <a:off x="6982629" y="4430712"/>
                <a:ext cx="2490470"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400" b="1">
                    <a:solidFill>
                      <a:srgbClr val="0070C0"/>
                    </a:solidFill>
                    <a:latin typeface="微软雅黑" panose="020B0503020204020204" charset="-122"/>
                    <a:ea typeface="微软雅黑" panose="020B0503020204020204" charset="-122"/>
                  </a:defRPr>
                </a:lvl1pPr>
              </a:lstStyle>
              <a:p>
                <a:r>
                  <a:rPr lang="zh-CN" altLang="en-US" sz="2800" dirty="0">
                    <a:sym typeface="+mn-ea"/>
                  </a:rPr>
                  <a:t>研究成果</a:t>
                </a:r>
              </a:p>
            </p:txBody>
          </p:sp>
          <p:sp>
            <p:nvSpPr>
              <p:cNvPr id="40" name="文本框 39"/>
              <p:cNvSpPr txBox="1"/>
              <p:nvPr/>
            </p:nvSpPr>
            <p:spPr>
              <a:xfrm>
                <a:off x="5975985" y="5339080"/>
                <a:ext cx="730250" cy="646331"/>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FFFFFF"/>
                    </a:solidFill>
                    <a:effectLst/>
                    <a:uLnTx/>
                    <a:uFillTx/>
                    <a:latin typeface="Arial" panose="020B0604020202020204" pitchFamily="34" charset="0"/>
                    <a:ea typeface="微软雅黑"/>
                    <a:cs typeface="+mn-cs"/>
                  </a:rPr>
                  <a:t>04</a:t>
                </a:r>
              </a:p>
            </p:txBody>
          </p:sp>
          <p:sp>
            <p:nvSpPr>
              <p:cNvPr id="41" name="文本框 40"/>
              <p:cNvSpPr txBox="1"/>
              <p:nvPr/>
            </p:nvSpPr>
            <p:spPr>
              <a:xfrm>
                <a:off x="6982629" y="5400029"/>
                <a:ext cx="24904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0070C0"/>
                    </a:solidFill>
                    <a:latin typeface="微软雅黑" panose="020B0503020204020204" charset="-122"/>
                    <a:ea typeface="微软雅黑" panose="020B0503020204020204" charset="-122"/>
                    <a:sym typeface="+mn-ea"/>
                  </a:rPr>
                  <a:t>进展情况及后期安排</a:t>
                </a:r>
              </a:p>
            </p:txBody>
          </p:sp>
        </p:grpSp>
      </p:grpSp>
      <p:cxnSp>
        <p:nvCxnSpPr>
          <p:cNvPr id="21" name="直接连接符 20">
            <a:extLst>
              <a:ext uri="{FF2B5EF4-FFF2-40B4-BE49-F238E27FC236}">
                <a16:creationId xmlns:a16="http://schemas.microsoft.com/office/drawing/2014/main" id="{B3847DA7-F6BF-4664-BC31-ECF21991B68A}"/>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8" name="图片 17">
            <a:extLst>
              <a:ext uri="{FF2B5EF4-FFF2-40B4-BE49-F238E27FC236}">
                <a16:creationId xmlns:a16="http://schemas.microsoft.com/office/drawing/2014/main" id="{4C53FB0E-A8B7-42F6-9E32-6DE100344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a:extLst>
              <a:ext uri="{FF2B5EF4-FFF2-40B4-BE49-F238E27FC236}">
                <a16:creationId xmlns:a16="http://schemas.microsoft.com/office/drawing/2014/main" id="{C8693B39-5660-465C-996E-A65129FFC579}"/>
              </a:ext>
            </a:extLst>
          </p:cNvPr>
          <p:cNvSpPr txBox="1">
            <a:spLocks noChangeArrowheads="1"/>
          </p:cNvSpPr>
          <p:nvPr/>
        </p:nvSpPr>
        <p:spPr bwMode="auto">
          <a:xfrm>
            <a:off x="0" y="-4663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defRPr/>
            </a:pPr>
            <a:r>
              <a:rPr lang="zh-CN" altLang="en-US" sz="4000" b="1" kern="0" dirty="0">
                <a:solidFill>
                  <a:schemeClr val="accent1"/>
                </a:solidFill>
                <a:latin typeface="Arial"/>
                <a:sym typeface="+mn-ea"/>
              </a:rPr>
              <a:t>四、参考文献</a:t>
            </a:r>
          </a:p>
        </p:txBody>
      </p:sp>
      <p:cxnSp>
        <p:nvCxnSpPr>
          <p:cNvPr id="9" name="直接连接符 8">
            <a:extLst>
              <a:ext uri="{FF2B5EF4-FFF2-40B4-BE49-F238E27FC236}">
                <a16:creationId xmlns:a16="http://schemas.microsoft.com/office/drawing/2014/main" id="{2D80AB75-07CA-4D61-B6F2-D62043FD5C9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0" name="图片 9">
            <a:extLst>
              <a:ext uri="{FF2B5EF4-FFF2-40B4-BE49-F238E27FC236}">
                <a16:creationId xmlns:a16="http://schemas.microsoft.com/office/drawing/2014/main" id="{0AC34787-E5E9-4780-8456-6064CDFE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2" name="矩形 1">
            <a:extLst>
              <a:ext uri="{FF2B5EF4-FFF2-40B4-BE49-F238E27FC236}">
                <a16:creationId xmlns:a16="http://schemas.microsoft.com/office/drawing/2014/main" id="{8129477B-7D93-43E6-B81B-EEDEA89A72D2}"/>
              </a:ext>
            </a:extLst>
          </p:cNvPr>
          <p:cNvSpPr/>
          <p:nvPr/>
        </p:nvSpPr>
        <p:spPr>
          <a:xfrm>
            <a:off x="304799" y="947006"/>
            <a:ext cx="11486148" cy="3539430"/>
          </a:xfrm>
          <a:prstGeom prst="rect">
            <a:avLst/>
          </a:prstGeom>
        </p:spPr>
        <p:txBody>
          <a:bodyPr wrap="square">
            <a:spAutoFit/>
          </a:bodyPr>
          <a:lstStyle/>
          <a:p>
            <a:pPr marL="266700" marR="266700" algn="just">
              <a:spcBef>
                <a:spcPts val="600"/>
              </a:spcBef>
            </a:pP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[26]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Bhuwan</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Dhingra, Kathryn </a:t>
            </a:r>
            <a:r>
              <a:rPr lang="en-US" altLang="zh-CN"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Mazaitis</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William W Cohen. 2017b. Quasar: Datasets for question answering by search and reading. </a:t>
            </a:r>
            <a:r>
              <a:rPr lang="en-US" altLang="zh-CN" i="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arXiv:1707.03904.</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[27] Alexander Miller, Adam Fisch, Jesse Dodge, Amir Hossein Karimi, Antoine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Bordes</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Jason Weston. 2016. Key-Value Memory Networks for Directly Reading Documents.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Empirical Methods in Natural Language Processing (EMNLP)</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1400– 1409.</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[28] Petr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Baudis</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Jan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Sedivy</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2015. Modeling of the Question Answering Task in the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YodaQA</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System. In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International Conference on Experimental IR Meets </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Multilinguality</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Multimodality, and Interaction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pages 222–228.</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[29] Liang Pang,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Yanyan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Lan,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Jiafeng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Guo, Jun Xu,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Lixin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Su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Xueqi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Cheng.2019.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HAS-QA:Hierarchical</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Answer Spans Model for Open-domain Question Answering.</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 arXiv:1901.03866v1</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66700" marR="266700" algn="just">
              <a:spcBef>
                <a:spcPts val="600"/>
              </a:spcBef>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[30]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MingYan</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JiangnanXia</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ChenWu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BinBi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Zhongzhou</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Zhao, Ji Zhang, Luo Si, Rui Wang, Wei Wang, Hai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qing</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Chen.2018.</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 Deep Cascade Model for Multi-Document Reading Comprehension.</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arXiv:1811.11374v1.</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2804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8BEAD35-CCF1-4AE9-A8F7-A17F28D16F3A}"/>
              </a:ext>
            </a:extLst>
          </p:cNvPr>
          <p:cNvSpPr/>
          <p:nvPr/>
        </p:nvSpPr>
        <p:spPr>
          <a:xfrm>
            <a:off x="4324030" y="3148563"/>
            <a:ext cx="6839038" cy="830997"/>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400" normalizeH="0" baseline="0" noProof="0" dirty="0">
                <a:ln>
                  <a:noFill/>
                </a:ln>
                <a:solidFill>
                  <a:srgbClr val="000000">
                    <a:lumMod val="65000"/>
                    <a:lumOff val="35000"/>
                  </a:srgbClr>
                </a:solidFill>
                <a:effectLst/>
                <a:uLnTx/>
                <a:uFillTx/>
                <a:latin typeface="微软雅黑"/>
                <a:ea typeface="微软雅黑"/>
                <a:cs typeface="+mn-ea"/>
                <a:sym typeface="+mn-lt"/>
              </a:rPr>
              <a:t>敬请老师指导！</a:t>
            </a:r>
          </a:p>
        </p:txBody>
      </p:sp>
      <p:sp>
        <p:nvSpPr>
          <p:cNvPr id="14" name="任意多边形: 形状 13">
            <a:extLst>
              <a:ext uri="{FF2B5EF4-FFF2-40B4-BE49-F238E27FC236}">
                <a16:creationId xmlns:a16="http://schemas.microsoft.com/office/drawing/2014/main" id="{E9812351-1D8B-4096-B067-C1161FBF2107}"/>
              </a:ext>
            </a:extLst>
          </p:cNvPr>
          <p:cNvSpPr/>
          <p:nvPr/>
        </p:nvSpPr>
        <p:spPr>
          <a:xfrm rot="18932100">
            <a:off x="6751304" y="-4162026"/>
            <a:ext cx="5051305" cy="505130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任意多边形: 形状 15">
            <a:extLst>
              <a:ext uri="{FF2B5EF4-FFF2-40B4-BE49-F238E27FC236}">
                <a16:creationId xmlns:a16="http://schemas.microsoft.com/office/drawing/2014/main" id="{2E98E0E8-560D-4C7C-B4C7-601F790AC01C}"/>
              </a:ext>
            </a:extLst>
          </p:cNvPr>
          <p:cNvSpPr/>
          <p:nvPr/>
        </p:nvSpPr>
        <p:spPr>
          <a:xfrm rot="18958199">
            <a:off x="11237929" y="4241739"/>
            <a:ext cx="2416461" cy="241646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7" name="任意多边形: 形状 16">
            <a:extLst>
              <a:ext uri="{FF2B5EF4-FFF2-40B4-BE49-F238E27FC236}">
                <a16:creationId xmlns:a16="http://schemas.microsoft.com/office/drawing/2014/main" id="{CA0532D0-C157-4B54-A4F4-C7746F4FEED9}"/>
              </a:ext>
            </a:extLst>
          </p:cNvPr>
          <p:cNvSpPr/>
          <p:nvPr/>
        </p:nvSpPr>
        <p:spPr>
          <a:xfrm rot="18958199">
            <a:off x="9817483" y="3499372"/>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9" name="任意多边形: 形状 18">
            <a:extLst>
              <a:ext uri="{FF2B5EF4-FFF2-40B4-BE49-F238E27FC236}">
                <a16:creationId xmlns:a16="http://schemas.microsoft.com/office/drawing/2014/main" id="{DCDC5953-4481-488D-B130-6C383D6F3DB9}"/>
              </a:ext>
            </a:extLst>
          </p:cNvPr>
          <p:cNvSpPr/>
          <p:nvPr/>
        </p:nvSpPr>
        <p:spPr>
          <a:xfrm rot="18958199">
            <a:off x="11173417" y="252977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0" name="任意多边形: 形状 19">
            <a:extLst>
              <a:ext uri="{FF2B5EF4-FFF2-40B4-BE49-F238E27FC236}">
                <a16:creationId xmlns:a16="http://schemas.microsoft.com/office/drawing/2014/main" id="{591E0EB6-FC66-4DB0-A4E7-52899D503FAD}"/>
              </a:ext>
            </a:extLst>
          </p:cNvPr>
          <p:cNvSpPr/>
          <p:nvPr/>
        </p:nvSpPr>
        <p:spPr>
          <a:xfrm rot="18932100">
            <a:off x="101519" y="5737496"/>
            <a:ext cx="5748920" cy="5748920"/>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1" name="任意多边形: 形状 20">
            <a:extLst>
              <a:ext uri="{FF2B5EF4-FFF2-40B4-BE49-F238E27FC236}">
                <a16:creationId xmlns:a16="http://schemas.microsoft.com/office/drawing/2014/main" id="{999ED593-7DE7-41AB-83AB-C67C840702B5}"/>
              </a:ext>
            </a:extLst>
          </p:cNvPr>
          <p:cNvSpPr/>
          <p:nvPr/>
        </p:nvSpPr>
        <p:spPr>
          <a:xfrm rot="18958199">
            <a:off x="6615054" y="5064631"/>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2" name="任意多边形: 形状 21">
            <a:extLst>
              <a:ext uri="{FF2B5EF4-FFF2-40B4-BE49-F238E27FC236}">
                <a16:creationId xmlns:a16="http://schemas.microsoft.com/office/drawing/2014/main" id="{7E9A17F5-5639-42CA-8230-4924A1FC5289}"/>
              </a:ext>
            </a:extLst>
          </p:cNvPr>
          <p:cNvSpPr/>
          <p:nvPr/>
        </p:nvSpPr>
        <p:spPr>
          <a:xfrm rot="18958199">
            <a:off x="8971049" y="5273828"/>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698" y="1654901"/>
            <a:ext cx="3206851" cy="863627"/>
          </a:xfrm>
          <a:prstGeom prst="rect">
            <a:avLst/>
          </a:prstGeom>
        </p:spPr>
      </p:pic>
    </p:spTree>
    <p:extLst>
      <p:ext uri="{BB962C8B-B14F-4D97-AF65-F5344CB8AC3E}">
        <p14:creationId xmlns:p14="http://schemas.microsoft.com/office/powerpoint/2010/main" val="53846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90"/>
                                              </p:val>
                                            </p:tav>
                                            <p:tav tm="100000">
                                              <p:val>
                                                <p:fltVal val="0"/>
                                              </p:val>
                                            </p:tav>
                                          </p:tavLst>
                                        </p:anim>
                                        <p:animEffect transition="in" filter="fade">
                                          <p:cBhvr>
                                            <p:cTn id="16" dur="750"/>
                                            <p:tgtEl>
                                              <p:spTgt spid="2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250"/>
                                </p:stCondLst>
                                <p:childTnLst>
                                  <p:par>
                                    <p:cTn id="22" presetID="2" presetClass="entr" presetSubtype="3" fill="hold" grpId="0" nodeType="afterEffect" p14:presetBounceEnd="34000">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14:bounceEnd="34000">
                                          <p:cBhvr additive="base">
                                            <p:cTn id="24" dur="1000" fill="hold"/>
                                            <p:tgtEl>
                                              <p:spTgt spid="16"/>
                                            </p:tgtEl>
                                            <p:attrNameLst>
                                              <p:attrName>ppt_x</p:attrName>
                                            </p:attrNameLst>
                                          </p:cBhvr>
                                          <p:tavLst>
                                            <p:tav tm="0">
                                              <p:val>
                                                <p:strVal val="1+#ppt_w/2"/>
                                              </p:val>
                                            </p:tav>
                                            <p:tav tm="100000">
                                              <p:val>
                                                <p:strVal val="#ppt_x"/>
                                              </p:val>
                                            </p:tav>
                                          </p:tavLst>
                                        </p:anim>
                                        <p:anim calcmode="lin" valueType="num" p14:bounceEnd="34000">
                                          <p:cBhvr additive="base">
                                            <p:cTn id="25" dur="10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14:presetBounceEnd="34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34000">
                                          <p:cBhvr additive="base">
                                            <p:cTn id="28" dur="1000" fill="hold"/>
                                            <p:tgtEl>
                                              <p:spTgt spid="17"/>
                                            </p:tgtEl>
                                            <p:attrNameLst>
                                              <p:attrName>ppt_x</p:attrName>
                                            </p:attrNameLst>
                                          </p:cBhvr>
                                          <p:tavLst>
                                            <p:tav tm="0">
                                              <p:val>
                                                <p:strVal val="1+#ppt_w/2"/>
                                              </p:val>
                                            </p:tav>
                                            <p:tav tm="100000">
                                              <p:val>
                                                <p:strVal val="#ppt_x"/>
                                              </p:val>
                                            </p:tav>
                                          </p:tavLst>
                                        </p:anim>
                                        <p:anim calcmode="lin" valueType="num" p14:bounceEnd="34000">
                                          <p:cBhvr additive="base">
                                            <p:cTn id="29" dur="10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14:presetBounceEnd="34000">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14:bounceEnd="34000">
                                          <p:cBhvr additive="base">
                                            <p:cTn id="32" dur="1000" fill="hold"/>
                                            <p:tgtEl>
                                              <p:spTgt spid="21"/>
                                            </p:tgtEl>
                                            <p:attrNameLst>
                                              <p:attrName>ppt_x</p:attrName>
                                            </p:attrNameLst>
                                          </p:cBhvr>
                                          <p:tavLst>
                                            <p:tav tm="0">
                                              <p:val>
                                                <p:strVal val="1+#ppt_w/2"/>
                                              </p:val>
                                            </p:tav>
                                            <p:tav tm="100000">
                                              <p:val>
                                                <p:strVal val="#ppt_x"/>
                                              </p:val>
                                            </p:tav>
                                          </p:tavLst>
                                        </p:anim>
                                        <p:anim calcmode="lin" valueType="num" p14:bounceEnd="34000">
                                          <p:cBhvr additive="base">
                                            <p:cTn id="33" dur="1000" fill="hold"/>
                                            <p:tgtEl>
                                              <p:spTgt spid="2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14:presetBounceEnd="34000">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14:bounceEnd="34000">
                                          <p:cBhvr additive="base">
                                            <p:cTn id="36" dur="1000" fill="hold"/>
                                            <p:tgtEl>
                                              <p:spTgt spid="19"/>
                                            </p:tgtEl>
                                            <p:attrNameLst>
                                              <p:attrName>ppt_x</p:attrName>
                                            </p:attrNameLst>
                                          </p:cBhvr>
                                          <p:tavLst>
                                            <p:tav tm="0">
                                              <p:val>
                                                <p:strVal val="1+#ppt_w/2"/>
                                              </p:val>
                                            </p:tav>
                                            <p:tav tm="100000">
                                              <p:val>
                                                <p:strVal val="#ppt_x"/>
                                              </p:val>
                                            </p:tav>
                                          </p:tavLst>
                                        </p:anim>
                                        <p:anim calcmode="lin" valueType="num" p14:bounceEnd="34000">
                                          <p:cBhvr additive="base">
                                            <p:cTn id="37" dur="10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14:presetBounceEnd="34000">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14:bounceEnd="34000">
                                          <p:cBhvr additive="base">
                                            <p:cTn id="40" dur="1000" fill="hold"/>
                                            <p:tgtEl>
                                              <p:spTgt spid="22"/>
                                            </p:tgtEl>
                                            <p:attrNameLst>
                                              <p:attrName>ppt_x</p:attrName>
                                            </p:attrNameLst>
                                          </p:cBhvr>
                                          <p:tavLst>
                                            <p:tav tm="0">
                                              <p:val>
                                                <p:strVal val="1+#ppt_w/2"/>
                                              </p:val>
                                            </p:tav>
                                            <p:tav tm="100000">
                                              <p:val>
                                                <p:strVal val="#ppt_x"/>
                                              </p:val>
                                            </p:tav>
                                          </p:tavLst>
                                        </p:anim>
                                        <p:anim calcmode="lin" valueType="num" p14:bounceEnd="34000">
                                          <p:cBhvr additive="base">
                                            <p:cTn id="41"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6" grpId="0" animBg="1"/>
          <p:bldP spid="17" grpId="0" animBg="1"/>
          <p:bldP spid="19" grpId="0" animBg="1"/>
          <p:bldP spid="20" grpId="0" animBg="1"/>
          <p:bldP spid="21"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ppt_w</p:attrName>
                                            </p:attrNameLst>
                                          </p:cBhvr>
                                          <p:tavLst>
                                            <p:tav tm="0">
                                              <p:val>
                                                <p:fltVal val="0"/>
                                              </p:val>
                                            </p:tav>
                                            <p:tav tm="100000">
                                              <p:val>
                                                <p:strVal val="#ppt_w"/>
                                              </p:val>
                                            </p:tav>
                                          </p:tavLst>
                                        </p:anim>
                                        <p:anim calcmode="lin" valueType="num">
                                          <p:cBhvr>
                                            <p:cTn id="8" dur="750" fill="hold"/>
                                            <p:tgtEl>
                                              <p:spTgt spid="14"/>
                                            </p:tgtEl>
                                            <p:attrNameLst>
                                              <p:attrName>ppt_h</p:attrName>
                                            </p:attrNameLst>
                                          </p:cBhvr>
                                          <p:tavLst>
                                            <p:tav tm="0">
                                              <p:val>
                                                <p:fltVal val="0"/>
                                              </p:val>
                                            </p:tav>
                                            <p:tav tm="100000">
                                              <p:val>
                                                <p:strVal val="#ppt_h"/>
                                              </p:val>
                                            </p:tav>
                                          </p:tavLst>
                                        </p:anim>
                                        <p:anim calcmode="lin" valueType="num">
                                          <p:cBhvr>
                                            <p:cTn id="9" dur="750" fill="hold"/>
                                            <p:tgtEl>
                                              <p:spTgt spid="14"/>
                                            </p:tgtEl>
                                            <p:attrNameLst>
                                              <p:attrName>style.rotation</p:attrName>
                                            </p:attrNameLst>
                                          </p:cBhvr>
                                          <p:tavLst>
                                            <p:tav tm="0">
                                              <p:val>
                                                <p:fltVal val="90"/>
                                              </p:val>
                                            </p:tav>
                                            <p:tav tm="100000">
                                              <p:val>
                                                <p:fltVal val="0"/>
                                              </p:val>
                                            </p:tav>
                                          </p:tavLst>
                                        </p:anim>
                                        <p:animEffect transition="in" filter="fade">
                                          <p:cBhvr>
                                            <p:cTn id="10" dur="75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90"/>
                                              </p:val>
                                            </p:tav>
                                            <p:tav tm="100000">
                                              <p:val>
                                                <p:fltVal val="0"/>
                                              </p:val>
                                            </p:tav>
                                          </p:tavLst>
                                        </p:anim>
                                        <p:animEffect transition="in" filter="fade">
                                          <p:cBhvr>
                                            <p:cTn id="16" dur="750"/>
                                            <p:tgtEl>
                                              <p:spTgt spid="2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250"/>
                                </p:stCondLst>
                                <p:childTnLst>
                                  <p:par>
                                    <p:cTn id="22" presetID="2" presetClass="entr" presetSubtype="3"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000" fill="hold"/>
                                            <p:tgtEl>
                                              <p:spTgt spid="17"/>
                                            </p:tgtEl>
                                            <p:attrNameLst>
                                              <p:attrName>ppt_x</p:attrName>
                                            </p:attrNameLst>
                                          </p:cBhvr>
                                          <p:tavLst>
                                            <p:tav tm="0">
                                              <p:val>
                                                <p:strVal val="1+#ppt_w/2"/>
                                              </p:val>
                                            </p:tav>
                                            <p:tav tm="100000">
                                              <p:val>
                                                <p:strVal val="#ppt_x"/>
                                              </p:val>
                                            </p:tav>
                                          </p:tavLst>
                                        </p:anim>
                                        <p:anim calcmode="lin" valueType="num">
                                          <p:cBhvr additive="base">
                                            <p:cTn id="29" dur="1000" fill="hold"/>
                                            <p:tgtEl>
                                              <p:spTgt spid="17"/>
                                            </p:tgtEl>
                                            <p:attrNameLst>
                                              <p:attrName>ppt_y</p:attrName>
                                            </p:attrNameLst>
                                          </p:cBhvr>
                                          <p:tavLst>
                                            <p:tav tm="0">
                                              <p:val>
                                                <p:strVal val="0-#ppt_h/2"/>
                                              </p:val>
                                            </p:tav>
                                            <p:tav tm="100000">
                                              <p:val>
                                                <p:strVal val="#ppt_y"/>
                                              </p:val>
                                            </p:tav>
                                          </p:tavLst>
                                        </p:anim>
                                      </p:childTnLst>
                                    </p:cTn>
                                  </p:par>
                                  <p:par>
                                    <p:cTn id="30" presetID="2" presetClass="entr" presetSubtype="3"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0" fill="hold"/>
                                            <p:tgtEl>
                                              <p:spTgt spid="21"/>
                                            </p:tgtEl>
                                            <p:attrNameLst>
                                              <p:attrName>ppt_x</p:attrName>
                                            </p:attrNameLst>
                                          </p:cBhvr>
                                          <p:tavLst>
                                            <p:tav tm="0">
                                              <p:val>
                                                <p:strVal val="1+#ppt_w/2"/>
                                              </p:val>
                                            </p:tav>
                                            <p:tav tm="100000">
                                              <p:val>
                                                <p:strVal val="#ppt_x"/>
                                              </p:val>
                                            </p:tav>
                                          </p:tavLst>
                                        </p:anim>
                                        <p:anim calcmode="lin" valueType="num">
                                          <p:cBhvr additive="base">
                                            <p:cTn id="33" dur="1000" fill="hold"/>
                                            <p:tgtEl>
                                              <p:spTgt spid="21"/>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1000" fill="hold"/>
                                            <p:tgtEl>
                                              <p:spTgt spid="19"/>
                                            </p:tgtEl>
                                            <p:attrNameLst>
                                              <p:attrName>ppt_x</p:attrName>
                                            </p:attrNameLst>
                                          </p:cBhvr>
                                          <p:tavLst>
                                            <p:tav tm="0">
                                              <p:val>
                                                <p:strVal val="1+#ppt_w/2"/>
                                              </p:val>
                                            </p:tav>
                                            <p:tav tm="100000">
                                              <p:val>
                                                <p:strVal val="#ppt_x"/>
                                              </p:val>
                                            </p:tav>
                                          </p:tavLst>
                                        </p:anim>
                                        <p:anim calcmode="lin" valueType="num">
                                          <p:cBhvr additive="base">
                                            <p:cTn id="37" dur="1000" fill="hold"/>
                                            <p:tgtEl>
                                              <p:spTgt spid="19"/>
                                            </p:tgtEl>
                                            <p:attrNameLst>
                                              <p:attrName>ppt_y</p:attrName>
                                            </p:attrNameLst>
                                          </p:cBhvr>
                                          <p:tavLst>
                                            <p:tav tm="0">
                                              <p:val>
                                                <p:strVal val="0-#ppt_h/2"/>
                                              </p:val>
                                            </p:tav>
                                            <p:tav tm="100000">
                                              <p:val>
                                                <p:strVal val="#ppt_y"/>
                                              </p:val>
                                            </p:tav>
                                          </p:tavLst>
                                        </p:anim>
                                      </p:childTnLst>
                                    </p:cTn>
                                  </p:par>
                                  <p:par>
                                    <p:cTn id="38" presetID="2" presetClass="entr" presetSubtype="3"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1000" fill="hold"/>
                                            <p:tgtEl>
                                              <p:spTgt spid="22"/>
                                            </p:tgtEl>
                                            <p:attrNameLst>
                                              <p:attrName>ppt_x</p:attrName>
                                            </p:attrNameLst>
                                          </p:cBhvr>
                                          <p:tavLst>
                                            <p:tav tm="0">
                                              <p:val>
                                                <p:strVal val="1+#ppt_w/2"/>
                                              </p:val>
                                            </p:tav>
                                            <p:tav tm="100000">
                                              <p:val>
                                                <p:strVal val="#ppt_x"/>
                                              </p:val>
                                            </p:tav>
                                          </p:tavLst>
                                        </p:anim>
                                        <p:anim calcmode="lin" valueType="num">
                                          <p:cBhvr additive="base">
                                            <p:cTn id="41"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6" grpId="0" animBg="1"/>
          <p:bldP spid="17" grpId="0" animBg="1"/>
          <p:bldP spid="19" grpId="0" animBg="1"/>
          <p:bldP spid="20" grpId="0" animBg="1"/>
          <p:bldP spid="21" grpId="0" animBg="1"/>
          <p:bldP spid="22"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a:extLst>
              <a:ext uri="{FF2B5EF4-FFF2-40B4-BE49-F238E27FC236}">
                <a16:creationId xmlns:a16="http://schemas.microsoft.com/office/drawing/2014/main" id="{076E77B1-E913-41DD-9008-152DA30F2B17}"/>
              </a:ext>
            </a:extLst>
          </p:cNvPr>
          <p:cNvSpPr txBox="1"/>
          <p:nvPr/>
        </p:nvSpPr>
        <p:spPr>
          <a:xfrm>
            <a:off x="89118" y="-60116"/>
            <a:ext cx="5387761" cy="646331"/>
          </a:xfrm>
          <a:prstGeom prst="rect">
            <a:avLst/>
          </a:prstGeom>
          <a:noFill/>
        </p:spPr>
        <p:txBody>
          <a:bodyPr wrap="square" rtlCol="0">
            <a:spAutoFit/>
          </a:bodyPr>
          <a:lstStyle/>
          <a:p>
            <a:pPr algn="ctr"/>
            <a:r>
              <a:rPr lang="zh-CN" altLang="en-US" sz="3600" b="1" dirty="0">
                <a:solidFill>
                  <a:schemeClr val="accent1"/>
                </a:solidFill>
                <a:latin typeface="微软雅黑" pitchFamily="34" charset="-122"/>
                <a:ea typeface="微软雅黑" pitchFamily="34" charset="-122"/>
              </a:rPr>
              <a:t>一、研究背景和研究内容</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22D67A88-25A4-43EA-BC6F-938DD8308C5C}"/>
                  </a:ext>
                </a:extLst>
              </p:cNvPr>
              <p:cNvSpPr txBox="1"/>
              <p:nvPr/>
            </p:nvSpPr>
            <p:spPr>
              <a:xfrm>
                <a:off x="203717" y="1070480"/>
                <a:ext cx="11353822" cy="188609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b="1" dirty="0"/>
                  <a:t>阅读理解任务：</a:t>
                </a:r>
                <a:r>
                  <a:rPr lang="zh-CN" altLang="en-US" sz="2000" dirty="0"/>
                  <a:t>是给定一组训练样本</a:t>
                </a:r>
                <a14:m>
                  <m:oMath xmlns:m="http://schemas.openxmlformats.org/officeDocument/2006/math">
                    <m:sSubSup>
                      <m:sSubSupPr>
                        <m:ctrlPr>
                          <a:rPr lang="en-US" altLang="zh-CN" sz="2000" i="1" dirty="0">
                            <a:latin typeface="Cambria Math" panose="02040503050406030204" pitchFamily="18" charset="0"/>
                          </a:rPr>
                        </m:ctrlPr>
                      </m:sSubSupPr>
                      <m:e>
                        <m:r>
                          <a:rPr lang="en-US" altLang="zh-CN" sz="2000"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dirty="0">
                                <a:latin typeface="Cambria Math" panose="02040503050406030204" pitchFamily="18" charset="0"/>
                              </a:rPr>
                              <m:t>𝑝</m:t>
                            </m:r>
                          </m:e>
                          <m:sub>
                            <m:r>
                              <a:rPr lang="en-US" altLang="zh-CN" sz="2000" dirty="0">
                                <a:latin typeface="Cambria Math" panose="02040503050406030204" pitchFamily="18" charset="0"/>
                              </a:rPr>
                              <m:t>𝑖</m:t>
                            </m:r>
                          </m:sub>
                        </m:sSub>
                        <m:r>
                          <a:rPr lang="en-US" altLang="zh-CN" sz="2000"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dirty="0">
                                <a:latin typeface="Cambria Math" panose="02040503050406030204" pitchFamily="18" charset="0"/>
                              </a:rPr>
                              <m:t>𝑞</m:t>
                            </m:r>
                          </m:e>
                          <m:sub>
                            <m:r>
                              <a:rPr lang="en-US" altLang="zh-CN" sz="2000" dirty="0">
                                <a:latin typeface="Cambria Math" panose="02040503050406030204" pitchFamily="18" charset="0"/>
                              </a:rPr>
                              <m:t>𝑖</m:t>
                            </m:r>
                          </m:sub>
                        </m:sSub>
                        <m:r>
                          <a:rPr lang="en-US" altLang="zh-CN" sz="2000"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dirty="0">
                                <a:latin typeface="Cambria Math" panose="02040503050406030204" pitchFamily="18" charset="0"/>
                              </a:rPr>
                              <m:t>𝑎</m:t>
                            </m:r>
                          </m:e>
                          <m:sub>
                            <m:r>
                              <a:rPr lang="en-US" altLang="zh-CN" sz="2000" dirty="0">
                                <a:latin typeface="Cambria Math" panose="02040503050406030204" pitchFamily="18" charset="0"/>
                              </a:rPr>
                              <m:t>𝑖</m:t>
                            </m:r>
                          </m:sub>
                        </m:sSub>
                        <m:r>
                          <a:rPr lang="en-US" altLang="zh-CN" sz="2000" dirty="0">
                            <a:latin typeface="Cambria Math" panose="02040503050406030204" pitchFamily="18" charset="0"/>
                          </a:rPr>
                          <m:t>)}</m:t>
                        </m:r>
                      </m:e>
                      <m:sub>
                        <m:r>
                          <a:rPr lang="en-US" altLang="zh-CN" sz="2000" dirty="0">
                            <a:latin typeface="Cambria Math" panose="02040503050406030204" pitchFamily="18" charset="0"/>
                          </a:rPr>
                          <m:t>𝑖</m:t>
                        </m:r>
                        <m:r>
                          <a:rPr lang="en-US" altLang="zh-CN" sz="2000" dirty="0">
                            <a:latin typeface="Cambria Math" panose="02040503050406030204" pitchFamily="18" charset="0"/>
                          </a:rPr>
                          <m:t>=1</m:t>
                        </m:r>
                      </m:sub>
                      <m:sup>
                        <m:r>
                          <a:rPr lang="en-US" altLang="zh-CN" sz="2000" dirty="0">
                            <a:latin typeface="Cambria Math" panose="02040503050406030204" pitchFamily="18" charset="0"/>
                          </a:rPr>
                          <m:t>𝑛</m:t>
                        </m:r>
                      </m:sup>
                    </m:sSubSup>
                  </m:oMath>
                </a14:m>
                <a:r>
                  <a:rPr lang="zh-CN" altLang="en-US" sz="2000" dirty="0"/>
                  <a:t>，目标是学习一个预测模型</a:t>
                </a:r>
                <a14:m>
                  <m:oMath xmlns:m="http://schemas.openxmlformats.org/officeDocument/2006/math">
                    <m:r>
                      <a:rPr lang="en-US" altLang="zh-CN" sz="2000">
                        <a:latin typeface="Cambria Math" panose="02040503050406030204" pitchFamily="18" charset="0"/>
                      </a:rPr>
                      <m:t>𝑓</m:t>
                    </m:r>
                    <m:r>
                      <a:rPr lang="en-US" altLang="zh-CN" sz="2000">
                        <a:latin typeface="Cambria Math" panose="02040503050406030204" pitchFamily="18" charset="0"/>
                      </a:rPr>
                      <m:t> </m:t>
                    </m:r>
                  </m:oMath>
                </a14:m>
                <a:r>
                  <a:rPr lang="zh-CN" altLang="en-US" sz="2000" dirty="0"/>
                  <a:t>，</a:t>
                </a:r>
                <a14:m>
                  <m:oMath xmlns:m="http://schemas.openxmlformats.org/officeDocument/2006/math">
                    <m:r>
                      <a:rPr lang="en-US" altLang="zh-CN" sz="2000">
                        <a:latin typeface="Cambria Math" panose="02040503050406030204" pitchFamily="18" charset="0"/>
                      </a:rPr>
                      <m:t>𝑓</m:t>
                    </m:r>
                    <m:r>
                      <a:rPr lang="en-US" altLang="zh-CN" sz="2000">
                        <a:latin typeface="Cambria Math" panose="02040503050406030204" pitchFamily="18" charset="0"/>
                      </a:rPr>
                      <m:t>:(</m:t>
                    </m:r>
                    <m:r>
                      <a:rPr lang="en-US" altLang="zh-CN" sz="2000">
                        <a:latin typeface="Cambria Math" panose="02040503050406030204" pitchFamily="18" charset="0"/>
                      </a:rPr>
                      <m:t>𝑝</m:t>
                    </m:r>
                    <m:r>
                      <a:rPr lang="en-US" altLang="zh-CN" sz="2000">
                        <a:latin typeface="Cambria Math" panose="02040503050406030204" pitchFamily="18" charset="0"/>
                      </a:rPr>
                      <m:t>,</m:t>
                    </m:r>
                    <m:r>
                      <a:rPr lang="en-US" altLang="zh-CN" sz="2000">
                        <a:latin typeface="Cambria Math" panose="02040503050406030204" pitchFamily="18" charset="0"/>
                      </a:rPr>
                      <m:t>𝑞</m:t>
                    </m:r>
                    <m:r>
                      <a:rPr lang="en-US" altLang="zh-CN" sz="2000">
                        <a:latin typeface="Cambria Math" panose="02040503050406030204" pitchFamily="18" charset="0"/>
                      </a:rPr>
                      <m:t>)→</m:t>
                    </m:r>
                    <m:r>
                      <a:rPr lang="en-US" altLang="zh-CN" sz="2000">
                        <a:latin typeface="Cambria Math" panose="02040503050406030204" pitchFamily="18" charset="0"/>
                      </a:rPr>
                      <m:t>𝑎</m:t>
                    </m:r>
                  </m:oMath>
                </a14:m>
                <a:r>
                  <a:rPr lang="zh-CN" altLang="en-US" sz="2000" dirty="0"/>
                  <a:t>。根据问题对应的段落数量不同，可以把阅读理解任务分为单段落阅读理解和多段落阅读理解</a:t>
                </a:r>
                <a:endParaRPr lang="en-US" altLang="zh-CN" sz="2000" dirty="0"/>
              </a:p>
              <a:p>
                <a:pPr>
                  <a:lnSpc>
                    <a:spcPct val="150000"/>
                  </a:lnSpc>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000" dirty="0"/>
              </a:p>
            </p:txBody>
          </p:sp>
        </mc:Choice>
        <mc:Fallback>
          <p:sp>
            <p:nvSpPr>
              <p:cNvPr id="19" name="文本框 18">
                <a:extLst>
                  <a:ext uri="{FF2B5EF4-FFF2-40B4-BE49-F238E27FC236}">
                    <a16:creationId xmlns:a16="http://schemas.microsoft.com/office/drawing/2014/main" id="{22D67A88-25A4-43EA-BC6F-938DD8308C5C}"/>
                  </a:ext>
                </a:extLst>
              </p:cNvPr>
              <p:cNvSpPr txBox="1">
                <a:spLocks noRot="1" noChangeAspect="1" noMove="1" noResize="1" noEditPoints="1" noAdjustHandles="1" noChangeArrowheads="1" noChangeShapeType="1" noTextEdit="1"/>
              </p:cNvSpPr>
              <p:nvPr/>
            </p:nvSpPr>
            <p:spPr>
              <a:xfrm>
                <a:off x="203717" y="1070480"/>
                <a:ext cx="11353822" cy="1886094"/>
              </a:xfrm>
              <a:prstGeom prst="rect">
                <a:avLst/>
              </a:prstGeom>
              <a:blipFill>
                <a:blip r:embed="rId3"/>
                <a:stretch>
                  <a:fillRect l="-537" r="-2791"/>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BD48099C-E3AA-4119-95FC-43A5EE1AA98B}"/>
              </a:ext>
            </a:extLst>
          </p:cNvPr>
          <p:cNvGrpSpPr/>
          <p:nvPr/>
        </p:nvGrpSpPr>
        <p:grpSpPr>
          <a:xfrm>
            <a:off x="892640" y="2309491"/>
            <a:ext cx="10664899" cy="3183871"/>
            <a:chOff x="634461" y="2374204"/>
            <a:chExt cx="10664899" cy="3183871"/>
          </a:xfrm>
        </p:grpSpPr>
        <p:grpSp>
          <p:nvGrpSpPr>
            <p:cNvPr id="6" name="组合 5">
              <a:extLst>
                <a:ext uri="{FF2B5EF4-FFF2-40B4-BE49-F238E27FC236}">
                  <a16:creationId xmlns:a16="http://schemas.microsoft.com/office/drawing/2014/main" id="{C0F3F535-3229-41B2-9C42-225ABAA8E75E}"/>
                </a:ext>
              </a:extLst>
            </p:cNvPr>
            <p:cNvGrpSpPr/>
            <p:nvPr/>
          </p:nvGrpSpPr>
          <p:grpSpPr>
            <a:xfrm>
              <a:off x="634461" y="2581772"/>
              <a:ext cx="3170910" cy="1915052"/>
              <a:chOff x="715596" y="2936011"/>
              <a:chExt cx="4092158" cy="2597826"/>
            </a:xfrm>
          </p:grpSpPr>
          <p:sp>
            <p:nvSpPr>
              <p:cNvPr id="21" name="object 3">
                <a:extLst>
                  <a:ext uri="{FF2B5EF4-FFF2-40B4-BE49-F238E27FC236}">
                    <a16:creationId xmlns:a16="http://schemas.microsoft.com/office/drawing/2014/main" id="{65ABD1B8-EF2F-4CD2-A36F-53DA9D4ADC01}"/>
                  </a:ext>
                </a:extLst>
              </p:cNvPr>
              <p:cNvSpPr txBox="1"/>
              <p:nvPr/>
            </p:nvSpPr>
            <p:spPr>
              <a:xfrm>
                <a:off x="715596" y="2936011"/>
                <a:ext cx="4092158" cy="852412"/>
              </a:xfrm>
              <a:prstGeom prst="rect">
                <a:avLst/>
              </a:prstGeom>
            </p:spPr>
            <p:txBody>
              <a:bodyPr vert="horz" wrap="square" lIns="0" tIns="12700" rIns="0" bIns="0" rtlCol="0">
                <a:spAutoFit/>
              </a:bodyPr>
              <a:lstStyle/>
              <a:p>
                <a:pPr marL="12700">
                  <a:lnSpc>
                    <a:spcPct val="100000"/>
                  </a:lnSpc>
                  <a:spcBef>
                    <a:spcPts val="100"/>
                  </a:spcBef>
                </a:pPr>
                <a:r>
                  <a:rPr lang="zh-CN" altLang="en-US" sz="2000" dirty="0"/>
                  <a:t>问题</a:t>
                </a:r>
                <a:r>
                  <a:rPr sz="2000" dirty="0"/>
                  <a:t>: “</a:t>
                </a:r>
                <a:r>
                  <a:rPr lang="zh-CN" altLang="en-US" sz="2000" dirty="0"/>
                  <a:t>北京邮电大学计算机学院研究生在哪个校区</a:t>
                </a:r>
                <a:r>
                  <a:rPr sz="2000" dirty="0"/>
                  <a:t>”</a:t>
                </a:r>
              </a:p>
            </p:txBody>
          </p:sp>
          <p:sp>
            <p:nvSpPr>
              <p:cNvPr id="22" name="object 4">
                <a:extLst>
                  <a:ext uri="{FF2B5EF4-FFF2-40B4-BE49-F238E27FC236}">
                    <a16:creationId xmlns:a16="http://schemas.microsoft.com/office/drawing/2014/main" id="{1B0A2D20-4A62-487E-BE51-CD12ECCF374F}"/>
                  </a:ext>
                </a:extLst>
              </p:cNvPr>
              <p:cNvSpPr/>
              <p:nvPr/>
            </p:nvSpPr>
            <p:spPr>
              <a:xfrm rot="21375178">
                <a:off x="2336208" y="3804670"/>
                <a:ext cx="99629" cy="535203"/>
              </a:xfrm>
              <a:custGeom>
                <a:avLst/>
                <a:gdLst/>
                <a:ahLst/>
                <a:cxnLst/>
                <a:rect l="l" t="t" r="r" b="b"/>
                <a:pathLst>
                  <a:path w="76200" h="572135">
                    <a:moveTo>
                      <a:pt x="0" y="494284"/>
                    </a:moveTo>
                    <a:lnTo>
                      <a:pt x="35534" y="571715"/>
                    </a:lnTo>
                    <a:lnTo>
                      <a:pt x="76149" y="496824"/>
                    </a:lnTo>
                    <a:lnTo>
                      <a:pt x="44424" y="495769"/>
                    </a:lnTo>
                    <a:lnTo>
                      <a:pt x="44438" y="495350"/>
                    </a:lnTo>
                    <a:lnTo>
                      <a:pt x="31724" y="495350"/>
                    </a:lnTo>
                    <a:lnTo>
                      <a:pt x="0" y="494284"/>
                    </a:lnTo>
                    <a:close/>
                  </a:path>
                  <a:path w="76200" h="572135">
                    <a:moveTo>
                      <a:pt x="48234" y="0"/>
                    </a:moveTo>
                    <a:lnTo>
                      <a:pt x="31724" y="495350"/>
                    </a:lnTo>
                    <a:lnTo>
                      <a:pt x="44438" y="495350"/>
                    </a:lnTo>
                    <a:lnTo>
                      <a:pt x="60934" y="431"/>
                    </a:lnTo>
                    <a:lnTo>
                      <a:pt x="48234" y="0"/>
                    </a:lnTo>
                    <a:close/>
                  </a:path>
                </a:pathLst>
              </a:custGeom>
              <a:solidFill>
                <a:srgbClr val="000000"/>
              </a:solidFill>
            </p:spPr>
            <p:txBody>
              <a:bodyPr wrap="square" lIns="0" tIns="0" rIns="0" bIns="0" rtlCol="0"/>
              <a:lstStyle/>
              <a:p>
                <a:endParaRPr/>
              </a:p>
            </p:txBody>
          </p:sp>
          <p:sp>
            <p:nvSpPr>
              <p:cNvPr id="23" name="object 5">
                <a:extLst>
                  <a:ext uri="{FF2B5EF4-FFF2-40B4-BE49-F238E27FC236}">
                    <a16:creationId xmlns:a16="http://schemas.microsoft.com/office/drawing/2014/main" id="{ED9FEF94-7E46-4BD9-BE1B-3C084AA5FF53}"/>
                  </a:ext>
                </a:extLst>
              </p:cNvPr>
              <p:cNvSpPr/>
              <p:nvPr/>
            </p:nvSpPr>
            <p:spPr>
              <a:xfrm>
                <a:off x="1840793" y="4339872"/>
                <a:ext cx="1050961" cy="850056"/>
              </a:xfrm>
              <a:prstGeom prst="rect">
                <a:avLst/>
              </a:prstGeom>
              <a:blipFill>
                <a:blip r:embed="rId4" cstate="print"/>
                <a:stretch>
                  <a:fillRect/>
                </a:stretch>
              </a:blipFill>
            </p:spPr>
            <p:txBody>
              <a:bodyPr wrap="square" lIns="0" tIns="0" rIns="0" bIns="0" rtlCol="0"/>
              <a:lstStyle/>
              <a:p>
                <a:endParaRPr dirty="0"/>
              </a:p>
            </p:txBody>
          </p:sp>
          <p:sp>
            <p:nvSpPr>
              <p:cNvPr id="24" name="object 6">
                <a:extLst>
                  <a:ext uri="{FF2B5EF4-FFF2-40B4-BE49-F238E27FC236}">
                    <a16:creationId xmlns:a16="http://schemas.microsoft.com/office/drawing/2014/main" id="{EBB3D7D5-3E36-47AC-84BE-9103E979B409}"/>
                  </a:ext>
                </a:extLst>
              </p:cNvPr>
              <p:cNvSpPr/>
              <p:nvPr/>
            </p:nvSpPr>
            <p:spPr>
              <a:xfrm>
                <a:off x="2902730" y="4813947"/>
                <a:ext cx="504866" cy="66937"/>
              </a:xfrm>
              <a:custGeom>
                <a:avLst/>
                <a:gdLst/>
                <a:ahLst/>
                <a:cxnLst/>
                <a:rect l="l" t="t" r="r" b="b"/>
                <a:pathLst>
                  <a:path w="561339" h="76200">
                    <a:moveTo>
                      <a:pt x="484797" y="0"/>
                    </a:moveTo>
                    <a:lnTo>
                      <a:pt x="484797" y="31750"/>
                    </a:lnTo>
                    <a:lnTo>
                      <a:pt x="0" y="31750"/>
                    </a:lnTo>
                    <a:lnTo>
                      <a:pt x="0" y="44450"/>
                    </a:lnTo>
                    <a:lnTo>
                      <a:pt x="484797" y="44450"/>
                    </a:lnTo>
                    <a:lnTo>
                      <a:pt x="484797" y="76200"/>
                    </a:lnTo>
                    <a:lnTo>
                      <a:pt x="560997" y="38100"/>
                    </a:lnTo>
                    <a:lnTo>
                      <a:pt x="484797" y="0"/>
                    </a:lnTo>
                    <a:close/>
                  </a:path>
                </a:pathLst>
              </a:custGeom>
              <a:solidFill>
                <a:srgbClr val="000000"/>
              </a:solidFill>
            </p:spPr>
            <p:txBody>
              <a:bodyPr wrap="square" lIns="0" tIns="0" rIns="0" bIns="0" rtlCol="0"/>
              <a:lstStyle/>
              <a:p>
                <a:endParaRPr/>
              </a:p>
            </p:txBody>
          </p:sp>
          <p:sp>
            <p:nvSpPr>
              <p:cNvPr id="25" name="object 7">
                <a:extLst>
                  <a:ext uri="{FF2B5EF4-FFF2-40B4-BE49-F238E27FC236}">
                    <a16:creationId xmlns:a16="http://schemas.microsoft.com/office/drawing/2014/main" id="{951E1E2E-E788-4F9C-8026-8FF145B0B14F}"/>
                  </a:ext>
                </a:extLst>
              </p:cNvPr>
              <p:cNvSpPr/>
              <p:nvPr/>
            </p:nvSpPr>
            <p:spPr>
              <a:xfrm>
                <a:off x="3426873" y="4415994"/>
                <a:ext cx="682647" cy="697815"/>
              </a:xfrm>
              <a:prstGeom prst="rect">
                <a:avLst/>
              </a:prstGeom>
              <a:blipFill>
                <a:blip r:embed="rId5" cstate="print"/>
                <a:stretch>
                  <a:fillRect/>
                </a:stretch>
              </a:blipFill>
            </p:spPr>
            <p:txBody>
              <a:bodyPr wrap="square" lIns="0" tIns="0" rIns="0" bIns="0" rtlCol="0"/>
              <a:lstStyle/>
              <a:p>
                <a:endParaRPr/>
              </a:p>
            </p:txBody>
          </p:sp>
          <p:sp>
            <p:nvSpPr>
              <p:cNvPr id="38" name="object 20">
                <a:extLst>
                  <a:ext uri="{FF2B5EF4-FFF2-40B4-BE49-F238E27FC236}">
                    <a16:creationId xmlns:a16="http://schemas.microsoft.com/office/drawing/2014/main" id="{86272CAC-2507-4371-8F38-89330844D222}"/>
                  </a:ext>
                </a:extLst>
              </p:cNvPr>
              <p:cNvSpPr txBox="1"/>
              <p:nvPr/>
            </p:nvSpPr>
            <p:spPr>
              <a:xfrm>
                <a:off x="1589730" y="5270552"/>
                <a:ext cx="1692214" cy="263285"/>
              </a:xfrm>
              <a:prstGeom prst="rect">
                <a:avLst/>
              </a:prstGeom>
            </p:spPr>
            <p:txBody>
              <a:bodyPr vert="horz" wrap="square" lIns="0" tIns="12700" rIns="0" bIns="0" rtlCol="0">
                <a:spAutoFit/>
              </a:bodyPr>
              <a:lstStyle/>
              <a:p>
                <a:pPr marL="12700">
                  <a:lnSpc>
                    <a:spcPct val="100000"/>
                  </a:lnSpc>
                  <a:spcBef>
                    <a:spcPts val="100"/>
                  </a:spcBef>
                </a:pPr>
                <a:r>
                  <a:rPr sz="1800" spc="-80" dirty="0">
                    <a:latin typeface="Trebuchet MS"/>
                    <a:cs typeface="Trebuchet MS"/>
                  </a:rPr>
                  <a:t>Document</a:t>
                </a:r>
                <a:r>
                  <a:rPr sz="1800" spc="-25" dirty="0">
                    <a:latin typeface="Trebuchet MS"/>
                    <a:cs typeface="Trebuchet MS"/>
                  </a:rPr>
                  <a:t> </a:t>
                </a:r>
                <a:r>
                  <a:rPr sz="1800" spc="-90" dirty="0">
                    <a:latin typeface="Trebuchet MS"/>
                    <a:cs typeface="Trebuchet MS"/>
                  </a:rPr>
                  <a:t>Retrieval</a:t>
                </a:r>
                <a:endParaRPr sz="1800" dirty="0">
                  <a:latin typeface="Trebuchet MS"/>
                  <a:cs typeface="Trebuchet MS"/>
                </a:endParaRPr>
              </a:p>
            </p:txBody>
          </p:sp>
          <p:sp>
            <p:nvSpPr>
              <p:cNvPr id="39" name="object 21">
                <a:extLst>
                  <a:ext uri="{FF2B5EF4-FFF2-40B4-BE49-F238E27FC236}">
                    <a16:creationId xmlns:a16="http://schemas.microsoft.com/office/drawing/2014/main" id="{5F833E12-F28D-43EC-8FC0-64288663B2FC}"/>
                  </a:ext>
                </a:extLst>
              </p:cNvPr>
              <p:cNvSpPr txBox="1"/>
              <p:nvPr/>
            </p:nvSpPr>
            <p:spPr>
              <a:xfrm>
                <a:off x="3407962" y="5270552"/>
                <a:ext cx="1130808" cy="263285"/>
              </a:xfrm>
              <a:prstGeom prst="rect">
                <a:avLst/>
              </a:prstGeom>
            </p:spPr>
            <p:txBody>
              <a:bodyPr vert="horz" wrap="square" lIns="0" tIns="12700" rIns="0" bIns="0" rtlCol="0">
                <a:spAutoFit/>
              </a:bodyPr>
              <a:lstStyle/>
              <a:p>
                <a:pPr marL="12700">
                  <a:lnSpc>
                    <a:spcPct val="100000"/>
                  </a:lnSpc>
                  <a:spcBef>
                    <a:spcPts val="100"/>
                  </a:spcBef>
                </a:pPr>
                <a:r>
                  <a:rPr sz="1800" spc="-90" dirty="0">
                    <a:latin typeface="Trebuchet MS"/>
                    <a:cs typeface="Trebuchet MS"/>
                  </a:rPr>
                  <a:t>Relevant</a:t>
                </a:r>
                <a:r>
                  <a:rPr sz="1800" spc="-285" dirty="0">
                    <a:latin typeface="Trebuchet MS"/>
                    <a:cs typeface="Trebuchet MS"/>
                  </a:rPr>
                  <a:t> </a:t>
                </a:r>
                <a:r>
                  <a:rPr sz="1800" spc="-165" dirty="0">
                    <a:latin typeface="Trebuchet MS"/>
                    <a:cs typeface="Trebuchet MS"/>
                  </a:rPr>
                  <a:t>Text</a:t>
                </a:r>
                <a:endParaRPr sz="1800" dirty="0">
                  <a:latin typeface="Trebuchet MS"/>
                  <a:cs typeface="Trebuchet MS"/>
                </a:endParaRPr>
              </a:p>
            </p:txBody>
          </p:sp>
        </p:grpSp>
        <p:grpSp>
          <p:nvGrpSpPr>
            <p:cNvPr id="8" name="组合 7">
              <a:extLst>
                <a:ext uri="{FF2B5EF4-FFF2-40B4-BE49-F238E27FC236}">
                  <a16:creationId xmlns:a16="http://schemas.microsoft.com/office/drawing/2014/main" id="{CDCCD32B-60A2-45F5-A44A-EC8E0E6BF761}"/>
                </a:ext>
              </a:extLst>
            </p:cNvPr>
            <p:cNvGrpSpPr/>
            <p:nvPr/>
          </p:nvGrpSpPr>
          <p:grpSpPr>
            <a:xfrm>
              <a:off x="4730579" y="2374204"/>
              <a:ext cx="6568781" cy="3183871"/>
              <a:chOff x="5333598" y="3231844"/>
              <a:chExt cx="5745913" cy="2864672"/>
            </a:xfrm>
          </p:grpSpPr>
          <p:grpSp>
            <p:nvGrpSpPr>
              <p:cNvPr id="7" name="组合 6">
                <a:extLst>
                  <a:ext uri="{FF2B5EF4-FFF2-40B4-BE49-F238E27FC236}">
                    <a16:creationId xmlns:a16="http://schemas.microsoft.com/office/drawing/2014/main" id="{2B2EB28F-2554-47D7-9903-3739E2970C8E}"/>
                  </a:ext>
                </a:extLst>
              </p:cNvPr>
              <p:cNvGrpSpPr/>
              <p:nvPr/>
            </p:nvGrpSpPr>
            <p:grpSpPr>
              <a:xfrm>
                <a:off x="5419605" y="3719851"/>
                <a:ext cx="5659906" cy="1957954"/>
                <a:chOff x="5419605" y="3719851"/>
                <a:chExt cx="5659906" cy="1957954"/>
              </a:xfrm>
            </p:grpSpPr>
            <p:sp>
              <p:nvSpPr>
                <p:cNvPr id="26" name="object 8">
                  <a:extLst>
                    <a:ext uri="{FF2B5EF4-FFF2-40B4-BE49-F238E27FC236}">
                      <a16:creationId xmlns:a16="http://schemas.microsoft.com/office/drawing/2014/main" id="{42A2FAFF-60B9-4714-B1AB-3880961531DB}"/>
                    </a:ext>
                  </a:extLst>
                </p:cNvPr>
                <p:cNvSpPr/>
                <p:nvPr/>
              </p:nvSpPr>
              <p:spPr>
                <a:xfrm>
                  <a:off x="8090748" y="3898349"/>
                  <a:ext cx="1042780" cy="1372203"/>
                </a:xfrm>
                <a:prstGeom prst="rect">
                  <a:avLst/>
                </a:prstGeom>
                <a:blipFill>
                  <a:blip r:embed="rId6" cstate="print"/>
                  <a:stretch>
                    <a:fillRect/>
                  </a:stretch>
                </a:blipFill>
              </p:spPr>
              <p:txBody>
                <a:bodyPr wrap="square" lIns="0" tIns="0" rIns="0" bIns="0" rtlCol="0"/>
                <a:lstStyle/>
                <a:p>
                  <a:endParaRPr/>
                </a:p>
              </p:txBody>
            </p:sp>
            <p:sp>
              <p:nvSpPr>
                <p:cNvPr id="27" name="object 9">
                  <a:extLst>
                    <a:ext uri="{FF2B5EF4-FFF2-40B4-BE49-F238E27FC236}">
                      <a16:creationId xmlns:a16="http://schemas.microsoft.com/office/drawing/2014/main" id="{63D2690E-64B1-4392-9F7C-2F74B483A0F9}"/>
                    </a:ext>
                  </a:extLst>
                </p:cNvPr>
                <p:cNvSpPr/>
                <p:nvPr/>
              </p:nvSpPr>
              <p:spPr>
                <a:xfrm>
                  <a:off x="8246625" y="4532016"/>
                  <a:ext cx="342669" cy="0"/>
                </a:xfrm>
                <a:custGeom>
                  <a:avLst/>
                  <a:gdLst/>
                  <a:ahLst/>
                  <a:cxnLst/>
                  <a:rect l="l" t="t" r="r" b="b"/>
                  <a:pathLst>
                    <a:path w="381000">
                      <a:moveTo>
                        <a:pt x="0" y="0"/>
                      </a:moveTo>
                      <a:lnTo>
                        <a:pt x="381000" y="0"/>
                      </a:lnTo>
                    </a:path>
                  </a:pathLst>
                </a:custGeom>
                <a:ln w="17780">
                  <a:solidFill>
                    <a:srgbClr val="FF0000"/>
                  </a:solidFill>
                </a:ln>
              </p:spPr>
              <p:txBody>
                <a:bodyPr wrap="square" lIns="0" tIns="0" rIns="0" bIns="0" rtlCol="0"/>
                <a:lstStyle/>
                <a:p>
                  <a:endParaRPr/>
                </a:p>
              </p:txBody>
            </p:sp>
            <p:sp>
              <p:nvSpPr>
                <p:cNvPr id="28" name="object 10">
                  <a:extLst>
                    <a:ext uri="{FF2B5EF4-FFF2-40B4-BE49-F238E27FC236}">
                      <a16:creationId xmlns:a16="http://schemas.microsoft.com/office/drawing/2014/main" id="{26A61B83-6E9C-426B-BB54-3BEE36C89686}"/>
                    </a:ext>
                  </a:extLst>
                </p:cNvPr>
                <p:cNvSpPr/>
                <p:nvPr/>
              </p:nvSpPr>
              <p:spPr>
                <a:xfrm>
                  <a:off x="8254477" y="4432727"/>
                  <a:ext cx="0" cy="91479"/>
                </a:xfrm>
                <a:custGeom>
                  <a:avLst/>
                  <a:gdLst/>
                  <a:ahLst/>
                  <a:cxnLst/>
                  <a:rect l="l" t="t" r="r" b="b"/>
                  <a:pathLst>
                    <a:path h="104139">
                      <a:moveTo>
                        <a:pt x="0" y="0"/>
                      </a:moveTo>
                      <a:lnTo>
                        <a:pt x="0" y="104140"/>
                      </a:lnTo>
                    </a:path>
                  </a:pathLst>
                </a:custGeom>
                <a:ln w="17462">
                  <a:solidFill>
                    <a:srgbClr val="FF0000"/>
                  </a:solidFill>
                </a:ln>
              </p:spPr>
              <p:txBody>
                <a:bodyPr wrap="square" lIns="0" tIns="0" rIns="0" bIns="0" rtlCol="0"/>
                <a:lstStyle/>
                <a:p>
                  <a:endParaRPr/>
                </a:p>
              </p:txBody>
            </p:sp>
            <p:sp>
              <p:nvSpPr>
                <p:cNvPr id="29" name="object 11">
                  <a:extLst>
                    <a:ext uri="{FF2B5EF4-FFF2-40B4-BE49-F238E27FC236}">
                      <a16:creationId xmlns:a16="http://schemas.microsoft.com/office/drawing/2014/main" id="{95D02ACF-5EB6-42DA-ACA1-32CCD3D7B71D}"/>
                    </a:ext>
                  </a:extLst>
                </p:cNvPr>
                <p:cNvSpPr/>
                <p:nvPr/>
              </p:nvSpPr>
              <p:spPr>
                <a:xfrm>
                  <a:off x="8246625" y="4424919"/>
                  <a:ext cx="342669" cy="0"/>
                </a:xfrm>
                <a:custGeom>
                  <a:avLst/>
                  <a:gdLst/>
                  <a:ahLst/>
                  <a:cxnLst/>
                  <a:rect l="l" t="t" r="r" b="b"/>
                  <a:pathLst>
                    <a:path w="381000">
                      <a:moveTo>
                        <a:pt x="0" y="0"/>
                      </a:moveTo>
                      <a:lnTo>
                        <a:pt x="381000" y="0"/>
                      </a:lnTo>
                    </a:path>
                  </a:pathLst>
                </a:custGeom>
                <a:ln w="17779">
                  <a:solidFill>
                    <a:srgbClr val="FF0000"/>
                  </a:solidFill>
                </a:ln>
              </p:spPr>
              <p:txBody>
                <a:bodyPr wrap="square" lIns="0" tIns="0" rIns="0" bIns="0" rtlCol="0"/>
                <a:lstStyle/>
                <a:p>
                  <a:endParaRPr/>
                </a:p>
              </p:txBody>
            </p:sp>
            <p:sp>
              <p:nvSpPr>
                <p:cNvPr id="30" name="object 12">
                  <a:extLst>
                    <a:ext uri="{FF2B5EF4-FFF2-40B4-BE49-F238E27FC236}">
                      <a16:creationId xmlns:a16="http://schemas.microsoft.com/office/drawing/2014/main" id="{B76F9D8D-B591-416C-BD52-43FF758C46F7}"/>
                    </a:ext>
                  </a:extLst>
                </p:cNvPr>
                <p:cNvSpPr/>
                <p:nvPr/>
              </p:nvSpPr>
              <p:spPr>
                <a:xfrm>
                  <a:off x="8581440" y="4432448"/>
                  <a:ext cx="0" cy="92038"/>
                </a:xfrm>
                <a:custGeom>
                  <a:avLst/>
                  <a:gdLst/>
                  <a:ahLst/>
                  <a:cxnLst/>
                  <a:rect l="l" t="t" r="r" b="b"/>
                  <a:pathLst>
                    <a:path h="104775">
                      <a:moveTo>
                        <a:pt x="0" y="0"/>
                      </a:moveTo>
                      <a:lnTo>
                        <a:pt x="0" y="104775"/>
                      </a:lnTo>
                    </a:path>
                  </a:pathLst>
                </a:custGeom>
                <a:ln w="17462">
                  <a:solidFill>
                    <a:srgbClr val="FF0000"/>
                  </a:solidFill>
                </a:ln>
              </p:spPr>
              <p:txBody>
                <a:bodyPr wrap="square" lIns="0" tIns="0" rIns="0" bIns="0" rtlCol="0"/>
                <a:lstStyle/>
                <a:p>
                  <a:endParaRPr/>
                </a:p>
              </p:txBody>
            </p:sp>
            <p:sp>
              <p:nvSpPr>
                <p:cNvPr id="31" name="object 13">
                  <a:extLst>
                    <a:ext uri="{FF2B5EF4-FFF2-40B4-BE49-F238E27FC236}">
                      <a16:creationId xmlns:a16="http://schemas.microsoft.com/office/drawing/2014/main" id="{73E7C2DE-1CD7-4347-AE1A-BEFE8EB34D1D}"/>
                    </a:ext>
                  </a:extLst>
                </p:cNvPr>
                <p:cNvSpPr/>
                <p:nvPr/>
              </p:nvSpPr>
              <p:spPr>
                <a:xfrm>
                  <a:off x="8246625" y="4417109"/>
                  <a:ext cx="342669" cy="122717"/>
                </a:xfrm>
                <a:custGeom>
                  <a:avLst/>
                  <a:gdLst/>
                  <a:ahLst/>
                  <a:cxnLst/>
                  <a:rect l="l" t="t" r="r" b="b"/>
                  <a:pathLst>
                    <a:path w="381000" h="139700">
                      <a:moveTo>
                        <a:pt x="0" y="0"/>
                      </a:moveTo>
                      <a:lnTo>
                        <a:pt x="381000" y="0"/>
                      </a:lnTo>
                      <a:lnTo>
                        <a:pt x="381000" y="139700"/>
                      </a:lnTo>
                      <a:lnTo>
                        <a:pt x="0" y="139700"/>
                      </a:lnTo>
                      <a:lnTo>
                        <a:pt x="0" y="0"/>
                      </a:lnTo>
                      <a:close/>
                    </a:path>
                  </a:pathLst>
                </a:custGeom>
                <a:ln w="12700">
                  <a:solidFill>
                    <a:srgbClr val="FF0000"/>
                  </a:solidFill>
                </a:ln>
              </p:spPr>
              <p:txBody>
                <a:bodyPr wrap="square" lIns="0" tIns="0" rIns="0" bIns="0" rtlCol="0"/>
                <a:lstStyle/>
                <a:p>
                  <a:endParaRPr/>
                </a:p>
              </p:txBody>
            </p:sp>
            <p:sp>
              <p:nvSpPr>
                <p:cNvPr id="32" name="object 14">
                  <a:extLst>
                    <a:ext uri="{FF2B5EF4-FFF2-40B4-BE49-F238E27FC236}">
                      <a16:creationId xmlns:a16="http://schemas.microsoft.com/office/drawing/2014/main" id="{96E8CAEE-FF77-4B1D-A8B7-CFEEFD8E20FE}"/>
                    </a:ext>
                  </a:extLst>
                </p:cNvPr>
                <p:cNvSpPr/>
                <p:nvPr/>
              </p:nvSpPr>
              <p:spPr>
                <a:xfrm>
                  <a:off x="8262330" y="4432448"/>
                  <a:ext cx="311258" cy="92038"/>
                </a:xfrm>
                <a:custGeom>
                  <a:avLst/>
                  <a:gdLst/>
                  <a:ahLst/>
                  <a:cxnLst/>
                  <a:rect l="l" t="t" r="r" b="b"/>
                  <a:pathLst>
                    <a:path w="346075" h="104775">
                      <a:moveTo>
                        <a:pt x="0" y="0"/>
                      </a:moveTo>
                      <a:lnTo>
                        <a:pt x="0" y="104775"/>
                      </a:lnTo>
                      <a:lnTo>
                        <a:pt x="346074" y="104775"/>
                      </a:lnTo>
                      <a:lnTo>
                        <a:pt x="346074" y="0"/>
                      </a:lnTo>
                      <a:lnTo>
                        <a:pt x="0" y="0"/>
                      </a:lnTo>
                      <a:close/>
                    </a:path>
                  </a:pathLst>
                </a:custGeom>
                <a:ln w="12700">
                  <a:solidFill>
                    <a:srgbClr val="FF0000"/>
                  </a:solidFill>
                </a:ln>
              </p:spPr>
              <p:txBody>
                <a:bodyPr wrap="square" lIns="0" tIns="0" rIns="0" bIns="0" rtlCol="0"/>
                <a:lstStyle/>
                <a:p>
                  <a:endParaRPr/>
                </a:p>
              </p:txBody>
            </p:sp>
            <p:sp>
              <p:nvSpPr>
                <p:cNvPr id="33" name="object 15">
                  <a:extLst>
                    <a:ext uri="{FF2B5EF4-FFF2-40B4-BE49-F238E27FC236}">
                      <a16:creationId xmlns:a16="http://schemas.microsoft.com/office/drawing/2014/main" id="{92862FFB-A6D6-48E9-BD25-A991771CAB53}"/>
                    </a:ext>
                  </a:extLst>
                </p:cNvPr>
                <p:cNvSpPr/>
                <p:nvPr/>
              </p:nvSpPr>
              <p:spPr>
                <a:xfrm>
                  <a:off x="8589294" y="4249768"/>
                  <a:ext cx="1538583" cy="166226"/>
                </a:xfrm>
                <a:custGeom>
                  <a:avLst/>
                  <a:gdLst/>
                  <a:ahLst/>
                  <a:cxnLst/>
                  <a:rect l="l" t="t" r="r" b="b"/>
                  <a:pathLst>
                    <a:path w="1710690" h="189229">
                      <a:moveTo>
                        <a:pt x="0" y="188771"/>
                      </a:moveTo>
                      <a:lnTo>
                        <a:pt x="1710390" y="0"/>
                      </a:lnTo>
                    </a:path>
                  </a:pathLst>
                </a:custGeom>
                <a:ln w="12700">
                  <a:solidFill>
                    <a:srgbClr val="FF0000"/>
                  </a:solidFill>
                </a:ln>
              </p:spPr>
              <p:txBody>
                <a:bodyPr wrap="square" lIns="0" tIns="0" rIns="0" bIns="0" rtlCol="0"/>
                <a:lstStyle/>
                <a:p>
                  <a:endParaRPr/>
                </a:p>
              </p:txBody>
            </p:sp>
            <p:sp>
              <p:nvSpPr>
                <p:cNvPr id="34" name="object 16">
                  <a:extLst>
                    <a:ext uri="{FF2B5EF4-FFF2-40B4-BE49-F238E27FC236}">
                      <a16:creationId xmlns:a16="http://schemas.microsoft.com/office/drawing/2014/main" id="{78887A44-17D8-4637-8847-20444B0F32CA}"/>
                    </a:ext>
                  </a:extLst>
                </p:cNvPr>
                <p:cNvSpPr/>
                <p:nvPr/>
              </p:nvSpPr>
              <p:spPr>
                <a:xfrm>
                  <a:off x="8589294" y="4528670"/>
                  <a:ext cx="1538583" cy="63590"/>
                </a:xfrm>
                <a:custGeom>
                  <a:avLst/>
                  <a:gdLst/>
                  <a:ahLst/>
                  <a:cxnLst/>
                  <a:rect l="l" t="t" r="r" b="b"/>
                  <a:pathLst>
                    <a:path w="1710690" h="72389">
                      <a:moveTo>
                        <a:pt x="0" y="0"/>
                      </a:moveTo>
                      <a:lnTo>
                        <a:pt x="1710390" y="72276"/>
                      </a:lnTo>
                    </a:path>
                  </a:pathLst>
                </a:custGeom>
                <a:ln w="12700">
                  <a:solidFill>
                    <a:srgbClr val="FF0000"/>
                  </a:solidFill>
                </a:ln>
              </p:spPr>
              <p:txBody>
                <a:bodyPr wrap="square" lIns="0" tIns="0" rIns="0" bIns="0" rtlCol="0"/>
                <a:lstStyle/>
                <a:p>
                  <a:endParaRPr/>
                </a:p>
              </p:txBody>
            </p:sp>
            <p:sp>
              <p:nvSpPr>
                <p:cNvPr id="35" name="object 17">
                  <a:extLst>
                    <a:ext uri="{FF2B5EF4-FFF2-40B4-BE49-F238E27FC236}">
                      <a16:creationId xmlns:a16="http://schemas.microsoft.com/office/drawing/2014/main" id="{66088A17-FF56-434A-98BD-634E7AEC7F86}"/>
                    </a:ext>
                  </a:extLst>
                </p:cNvPr>
                <p:cNvSpPr txBox="1"/>
                <p:nvPr/>
              </p:nvSpPr>
              <p:spPr>
                <a:xfrm>
                  <a:off x="10192607" y="4291435"/>
                  <a:ext cx="886904" cy="260767"/>
                </a:xfrm>
                <a:prstGeom prst="rect">
                  <a:avLst/>
                </a:prstGeom>
              </p:spPr>
              <p:txBody>
                <a:bodyPr vert="horz" wrap="square" lIns="0" tIns="12700" rIns="0" bIns="0" rtlCol="0">
                  <a:spAutoFit/>
                </a:bodyPr>
                <a:lstStyle/>
                <a:p>
                  <a:pPr marL="12700">
                    <a:lnSpc>
                      <a:spcPct val="100000"/>
                    </a:lnSpc>
                    <a:spcBef>
                      <a:spcPts val="100"/>
                    </a:spcBef>
                  </a:pPr>
                  <a:r>
                    <a:rPr lang="zh-CN" altLang="en-US" spc="-85" dirty="0">
                      <a:latin typeface="Trebuchet MS"/>
                      <a:cs typeface="Trebuchet MS"/>
                    </a:rPr>
                    <a:t>校本部</a:t>
                  </a:r>
                  <a:endParaRPr sz="1800" dirty="0">
                    <a:latin typeface="Trebuchet MS"/>
                    <a:cs typeface="Trebuchet MS"/>
                  </a:endParaRPr>
                </a:p>
              </p:txBody>
            </p:sp>
            <p:sp>
              <p:nvSpPr>
                <p:cNvPr id="37" name="object 19">
                  <a:extLst>
                    <a:ext uri="{FF2B5EF4-FFF2-40B4-BE49-F238E27FC236}">
                      <a16:creationId xmlns:a16="http://schemas.microsoft.com/office/drawing/2014/main" id="{9557A445-F702-4F4C-B767-0AC7E6643597}"/>
                    </a:ext>
                  </a:extLst>
                </p:cNvPr>
                <p:cNvSpPr/>
                <p:nvPr/>
              </p:nvSpPr>
              <p:spPr>
                <a:xfrm>
                  <a:off x="7412797" y="4506358"/>
                  <a:ext cx="504866" cy="66937"/>
                </a:xfrm>
                <a:custGeom>
                  <a:avLst/>
                  <a:gdLst/>
                  <a:ahLst/>
                  <a:cxnLst/>
                  <a:rect l="l" t="t" r="r" b="b"/>
                  <a:pathLst>
                    <a:path w="561340" h="76200">
                      <a:moveTo>
                        <a:pt x="484797" y="0"/>
                      </a:moveTo>
                      <a:lnTo>
                        <a:pt x="484797" y="31750"/>
                      </a:lnTo>
                      <a:lnTo>
                        <a:pt x="0" y="31750"/>
                      </a:lnTo>
                      <a:lnTo>
                        <a:pt x="0" y="44450"/>
                      </a:lnTo>
                      <a:lnTo>
                        <a:pt x="484797" y="44450"/>
                      </a:lnTo>
                      <a:lnTo>
                        <a:pt x="484797" y="76200"/>
                      </a:lnTo>
                      <a:lnTo>
                        <a:pt x="560997" y="38100"/>
                      </a:lnTo>
                      <a:lnTo>
                        <a:pt x="484797" y="0"/>
                      </a:lnTo>
                      <a:close/>
                    </a:path>
                  </a:pathLst>
                </a:custGeom>
                <a:solidFill>
                  <a:srgbClr val="000000"/>
                </a:solidFill>
              </p:spPr>
              <p:txBody>
                <a:bodyPr wrap="square" lIns="0" tIns="0" rIns="0" bIns="0" rtlCol="0"/>
                <a:lstStyle/>
                <a:p>
                  <a:endParaRPr/>
                </a:p>
              </p:txBody>
            </p:sp>
            <p:sp>
              <p:nvSpPr>
                <p:cNvPr id="40" name="object 22">
                  <a:extLst>
                    <a:ext uri="{FF2B5EF4-FFF2-40B4-BE49-F238E27FC236}">
                      <a16:creationId xmlns:a16="http://schemas.microsoft.com/office/drawing/2014/main" id="{910DA986-8588-46D1-8E53-E87BA162F5CB}"/>
                    </a:ext>
                  </a:extLst>
                </p:cNvPr>
                <p:cNvSpPr txBox="1"/>
                <p:nvPr/>
              </p:nvSpPr>
              <p:spPr>
                <a:xfrm>
                  <a:off x="8262330" y="5409330"/>
                  <a:ext cx="1616646" cy="260767"/>
                </a:xfrm>
                <a:prstGeom prst="rect">
                  <a:avLst/>
                </a:prstGeom>
              </p:spPr>
              <p:txBody>
                <a:bodyPr vert="horz" wrap="square" lIns="0" tIns="12700" rIns="0" bIns="0" rtlCol="0">
                  <a:spAutoFit/>
                </a:bodyPr>
                <a:lstStyle/>
                <a:p>
                  <a:pPr marL="12700">
                    <a:lnSpc>
                      <a:spcPct val="100000"/>
                    </a:lnSpc>
                    <a:spcBef>
                      <a:spcPts val="100"/>
                    </a:spcBef>
                  </a:pPr>
                  <a:r>
                    <a:rPr sz="1800" spc="-65" dirty="0">
                      <a:latin typeface="Trebuchet MS"/>
                      <a:cs typeface="Trebuchet MS"/>
                    </a:rPr>
                    <a:t>Answer</a:t>
                  </a:r>
                  <a:endParaRPr sz="1800" dirty="0">
                    <a:latin typeface="Trebuchet MS"/>
                    <a:cs typeface="Trebuchet MS"/>
                  </a:endParaRPr>
                </a:p>
              </p:txBody>
            </p:sp>
            <p:sp>
              <p:nvSpPr>
                <p:cNvPr id="41" name="object 23">
                  <a:extLst>
                    <a:ext uri="{FF2B5EF4-FFF2-40B4-BE49-F238E27FC236}">
                      <a16:creationId xmlns:a16="http://schemas.microsoft.com/office/drawing/2014/main" id="{401DC2B4-690C-4BE1-9991-CC9950C37331}"/>
                    </a:ext>
                  </a:extLst>
                </p:cNvPr>
                <p:cNvSpPr txBox="1"/>
                <p:nvPr/>
              </p:nvSpPr>
              <p:spPr>
                <a:xfrm>
                  <a:off x="6073543" y="5387982"/>
                  <a:ext cx="1101681" cy="289823"/>
                </a:xfrm>
                <a:prstGeom prst="rect">
                  <a:avLst/>
                </a:prstGeom>
              </p:spPr>
              <p:txBody>
                <a:bodyPr vert="horz" wrap="square" lIns="0" tIns="12700" rIns="0" bIns="0" rtlCol="0">
                  <a:spAutoFit/>
                </a:bodyPr>
                <a:lstStyle/>
                <a:p>
                  <a:pPr marL="12700">
                    <a:lnSpc>
                      <a:spcPct val="100000"/>
                    </a:lnSpc>
                    <a:spcBef>
                      <a:spcPts val="100"/>
                    </a:spcBef>
                  </a:pPr>
                  <a:r>
                    <a:rPr sz="1800" spc="95" dirty="0">
                      <a:latin typeface="Trebuchet MS"/>
                      <a:cs typeface="Trebuchet MS"/>
                    </a:rPr>
                    <a:t>M</a:t>
                  </a:r>
                  <a:r>
                    <a:rPr sz="1800" spc="55" dirty="0">
                      <a:latin typeface="Trebuchet MS"/>
                      <a:cs typeface="Trebuchet MS"/>
                    </a:rPr>
                    <a:t>o</a:t>
                  </a:r>
                  <a:r>
                    <a:rPr sz="1800" spc="-110" dirty="0">
                      <a:latin typeface="Trebuchet MS"/>
                      <a:cs typeface="Trebuchet MS"/>
                    </a:rPr>
                    <a:t>d</a:t>
                  </a:r>
                  <a:r>
                    <a:rPr sz="1800" spc="-90" dirty="0">
                      <a:latin typeface="Trebuchet MS"/>
                      <a:cs typeface="Trebuchet MS"/>
                    </a:rPr>
                    <a:t>e</a:t>
                  </a:r>
                  <a:r>
                    <a:rPr sz="1800" spc="-120" dirty="0">
                      <a:latin typeface="Trebuchet MS"/>
                      <a:cs typeface="Trebuchet MS"/>
                    </a:rPr>
                    <a:t>l</a:t>
                  </a:r>
                  <a:endParaRPr sz="1800" dirty="0">
                    <a:latin typeface="Trebuchet MS"/>
                    <a:cs typeface="Trebuchet MS"/>
                  </a:endParaRPr>
                </a:p>
              </p:txBody>
            </p:sp>
            <p:sp>
              <p:nvSpPr>
                <p:cNvPr id="42" name="object 24">
                  <a:extLst>
                    <a:ext uri="{FF2B5EF4-FFF2-40B4-BE49-F238E27FC236}">
                      <a16:creationId xmlns:a16="http://schemas.microsoft.com/office/drawing/2014/main" id="{B9AEF8A7-581B-4CFD-BE57-AC45F973662D}"/>
                    </a:ext>
                  </a:extLst>
                </p:cNvPr>
                <p:cNvSpPr/>
                <p:nvPr/>
              </p:nvSpPr>
              <p:spPr>
                <a:xfrm>
                  <a:off x="5419605" y="3719851"/>
                  <a:ext cx="1861835" cy="1427984"/>
                </a:xfrm>
                <a:prstGeom prst="rect">
                  <a:avLst/>
                </a:prstGeom>
                <a:blipFill>
                  <a:blip r:embed="rId7" cstate="print"/>
                  <a:stretch>
                    <a:fillRect/>
                  </a:stretch>
                </a:blipFill>
              </p:spPr>
              <p:txBody>
                <a:bodyPr wrap="square" lIns="0" tIns="0" rIns="0" bIns="0" rtlCol="0"/>
                <a:lstStyle/>
                <a:p>
                  <a:endParaRPr/>
                </a:p>
              </p:txBody>
            </p:sp>
          </p:grpSp>
          <p:sp>
            <p:nvSpPr>
              <p:cNvPr id="43" name="矩形 42">
                <a:extLst>
                  <a:ext uri="{FF2B5EF4-FFF2-40B4-BE49-F238E27FC236}">
                    <a16:creationId xmlns:a16="http://schemas.microsoft.com/office/drawing/2014/main" id="{4384B91E-6454-4235-B7A3-48E2BD722D96}"/>
                  </a:ext>
                </a:extLst>
              </p:cNvPr>
              <p:cNvSpPr/>
              <p:nvPr/>
            </p:nvSpPr>
            <p:spPr>
              <a:xfrm>
                <a:off x="5333598" y="3231844"/>
                <a:ext cx="5686025" cy="2864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箭头: 右 2">
              <a:extLst>
                <a:ext uri="{FF2B5EF4-FFF2-40B4-BE49-F238E27FC236}">
                  <a16:creationId xmlns:a16="http://schemas.microsoft.com/office/drawing/2014/main" id="{240A9289-36DC-4A1F-8975-B2B8BB48C2A8}"/>
                </a:ext>
              </a:extLst>
            </p:cNvPr>
            <p:cNvSpPr/>
            <p:nvPr/>
          </p:nvSpPr>
          <p:spPr>
            <a:xfrm>
              <a:off x="3526821" y="3722500"/>
              <a:ext cx="1064896" cy="41496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连接符 35">
            <a:extLst>
              <a:ext uri="{FF2B5EF4-FFF2-40B4-BE49-F238E27FC236}">
                <a16:creationId xmlns:a16="http://schemas.microsoft.com/office/drawing/2014/main" id="{7E9A0053-2955-46DD-8C53-F051B59B73F1}"/>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46" name="图片 45">
            <a:extLst>
              <a:ext uri="{FF2B5EF4-FFF2-40B4-BE49-F238E27FC236}">
                <a16:creationId xmlns:a16="http://schemas.microsoft.com/office/drawing/2014/main" id="{C2611EF2-7256-4651-9E4F-160F0DAD9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cxnSp>
        <p:nvCxnSpPr>
          <p:cNvPr id="47" name="直接连接符 46">
            <a:extLst>
              <a:ext uri="{FF2B5EF4-FFF2-40B4-BE49-F238E27FC236}">
                <a16:creationId xmlns:a16="http://schemas.microsoft.com/office/drawing/2014/main" id="{3CB5DA37-5D42-4AAC-8CFC-25D7B0258B2D}"/>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8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9FC129F0-1793-4C2E-9717-9C3F35FDD26D}"/>
              </a:ext>
            </a:extLst>
          </p:cNvPr>
          <p:cNvSpPr txBox="1"/>
          <p:nvPr/>
        </p:nvSpPr>
        <p:spPr>
          <a:xfrm>
            <a:off x="7140575" y="1099237"/>
            <a:ext cx="2710542" cy="461665"/>
          </a:xfrm>
          <a:prstGeom prst="rect">
            <a:avLst/>
          </a:prstGeom>
          <a:noFill/>
        </p:spPr>
        <p:txBody>
          <a:bodyPr wrap="square" rtlCol="0">
            <a:spAutoFit/>
          </a:bodyPr>
          <a:lstStyle>
            <a:defPPr>
              <a:defRPr lang="zh-CN"/>
            </a:defPPr>
            <a:lvl1pPr>
              <a:defRPr sz="2400" b="1">
                <a:solidFill>
                  <a:schemeClr val="accent1"/>
                </a:solidFill>
                <a:latin typeface="华文宋体" panose="02010600040101010101" pitchFamily="2" charset="-122"/>
                <a:ea typeface="华文宋体" panose="02010600040101010101" pitchFamily="2" charset="-122"/>
              </a:defRPr>
            </a:lvl1pPr>
          </a:lstStyle>
          <a:p>
            <a:pPr marL="342900" indent="-342900">
              <a:buFont typeface="Wingdings" panose="05000000000000000000" pitchFamily="2" charset="2"/>
              <a:buChar char="p"/>
            </a:pPr>
            <a:r>
              <a:rPr lang="zh-CN" altLang="en-US" dirty="0"/>
              <a:t>本文主要工作</a:t>
            </a:r>
          </a:p>
        </p:txBody>
      </p:sp>
      <p:sp>
        <p:nvSpPr>
          <p:cNvPr id="46" name="文本框 45">
            <a:extLst>
              <a:ext uri="{FF2B5EF4-FFF2-40B4-BE49-F238E27FC236}">
                <a16:creationId xmlns:a16="http://schemas.microsoft.com/office/drawing/2014/main" id="{9CD585F3-9385-4892-9EC7-A340EC39B2F3}"/>
              </a:ext>
            </a:extLst>
          </p:cNvPr>
          <p:cNvSpPr txBox="1"/>
          <p:nvPr/>
        </p:nvSpPr>
        <p:spPr>
          <a:xfrm>
            <a:off x="146722" y="1090915"/>
            <a:ext cx="3304902"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当前研究存在的问题</a:t>
            </a:r>
          </a:p>
        </p:txBody>
      </p:sp>
      <p:grpSp>
        <p:nvGrpSpPr>
          <p:cNvPr id="17" name="组合 16">
            <a:extLst>
              <a:ext uri="{FF2B5EF4-FFF2-40B4-BE49-F238E27FC236}">
                <a16:creationId xmlns:a16="http://schemas.microsoft.com/office/drawing/2014/main" id="{6052CF9A-3FC1-415F-A42A-BB7FA5399B66}"/>
              </a:ext>
            </a:extLst>
          </p:cNvPr>
          <p:cNvGrpSpPr/>
          <p:nvPr/>
        </p:nvGrpSpPr>
        <p:grpSpPr>
          <a:xfrm>
            <a:off x="146722" y="1587554"/>
            <a:ext cx="11017213" cy="4192943"/>
            <a:chOff x="253521" y="1279534"/>
            <a:chExt cx="11017213" cy="4192943"/>
          </a:xfrm>
        </p:grpSpPr>
        <p:sp>
          <p:nvSpPr>
            <p:cNvPr id="18" name="文本框 17">
              <a:extLst>
                <a:ext uri="{FF2B5EF4-FFF2-40B4-BE49-F238E27FC236}">
                  <a16:creationId xmlns:a16="http://schemas.microsoft.com/office/drawing/2014/main" id="{C6A85D2C-F606-4797-8864-10EB97B7AB39}"/>
                </a:ext>
              </a:extLst>
            </p:cNvPr>
            <p:cNvSpPr txBox="1"/>
            <p:nvPr/>
          </p:nvSpPr>
          <p:spPr>
            <a:xfrm>
              <a:off x="253521" y="1279534"/>
              <a:ext cx="5810231" cy="4192943"/>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000" dirty="0">
                  <a:sym typeface="+mn-ea"/>
                </a:rPr>
                <a:t>多段落阅读理解中，段落长度普遍较长，而注意力机制会对所有词计算注意力权重，引入了噪声的干扰</a:t>
              </a:r>
              <a:endParaRPr lang="en-US" altLang="zh-CN" sz="2000" dirty="0">
                <a:sym typeface="+mn-ea"/>
              </a:endParaRPr>
            </a:p>
            <a:p>
              <a:pPr marL="342900" indent="-342900">
                <a:lnSpc>
                  <a:spcPct val="150000"/>
                </a:lnSpc>
                <a:buFont typeface="Wingdings" panose="05000000000000000000" pitchFamily="2" charset="2"/>
                <a:buChar char="n"/>
              </a:pPr>
              <a:endParaRPr lang="zh-CN" altLang="en-US" sz="2000" dirty="0">
                <a:sym typeface="+mn-ea"/>
              </a:endParaRPr>
            </a:p>
            <a:p>
              <a:pPr marL="342900" indent="-342900">
                <a:lnSpc>
                  <a:spcPct val="150000"/>
                </a:lnSpc>
                <a:buFont typeface="Wingdings" panose="05000000000000000000" pitchFamily="2" charset="2"/>
                <a:buChar char="n"/>
              </a:pPr>
              <a:r>
                <a:rPr lang="zh-CN" altLang="en-US" sz="2000" dirty="0"/>
                <a:t>多段落阅读理解模型在对多个候选答案排序时，忽略了大量文本特征，导致排序效果差。</a:t>
              </a:r>
              <a:endParaRPr lang="en-US" altLang="zh-CN" sz="2000" dirty="0"/>
            </a:p>
            <a:p>
              <a:pPr marL="342900" indent="-342900">
                <a:lnSpc>
                  <a:spcPct val="150000"/>
                </a:lnSpc>
                <a:buFont typeface="Wingdings" panose="05000000000000000000" pitchFamily="2" charset="2"/>
                <a:buChar char="n"/>
              </a:pPr>
              <a:endParaRPr lang="zh-CN" altLang="en-US" sz="2000" dirty="0"/>
            </a:p>
            <a:p>
              <a:pPr marL="342900" indent="-342900">
                <a:lnSpc>
                  <a:spcPct val="150000"/>
                </a:lnSpc>
                <a:buFont typeface="Wingdings" panose="05000000000000000000" pitchFamily="2" charset="2"/>
                <a:buChar char="n"/>
              </a:pPr>
              <a:r>
                <a:rPr lang="zh-CN" altLang="en-US" sz="2000" dirty="0"/>
                <a:t>缺少基于多段落阅读理解的开放域中英文问答系统，以及可视化的阅读理解分析系统</a:t>
              </a:r>
            </a:p>
          </p:txBody>
        </p:sp>
        <p:sp>
          <p:nvSpPr>
            <p:cNvPr id="19" name="右箭头 21">
              <a:extLst>
                <a:ext uri="{FF2B5EF4-FFF2-40B4-BE49-F238E27FC236}">
                  <a16:creationId xmlns:a16="http://schemas.microsoft.com/office/drawing/2014/main" id="{1474827C-7A9C-47ED-B97C-2B773AE071A6}"/>
                </a:ext>
              </a:extLst>
            </p:cNvPr>
            <p:cNvSpPr/>
            <p:nvPr/>
          </p:nvSpPr>
          <p:spPr>
            <a:xfrm>
              <a:off x="5920208" y="1828898"/>
              <a:ext cx="843280" cy="290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59CA003B-A872-4139-9CA1-70489463B915}"/>
                </a:ext>
              </a:extLst>
            </p:cNvPr>
            <p:cNvSpPr/>
            <p:nvPr/>
          </p:nvSpPr>
          <p:spPr>
            <a:xfrm>
              <a:off x="7247374" y="1620017"/>
              <a:ext cx="4023360" cy="707886"/>
            </a:xfrm>
            <a:prstGeom prst="rect">
              <a:avLst/>
            </a:prstGeom>
          </p:spPr>
          <p:txBody>
            <a:bodyPr wrap="square">
              <a:spAutoFit/>
            </a:bodyPr>
            <a:lstStyle/>
            <a:p>
              <a:r>
                <a:rPr lang="zh-CN" altLang="en-US" sz="2000" b="1" dirty="0">
                  <a:solidFill>
                    <a:srgbClr val="FF0000"/>
                  </a:solidFill>
                </a:rPr>
                <a:t>基于</a:t>
              </a:r>
              <a:r>
                <a:rPr lang="en-US" altLang="zh-CN" sz="2000" b="1" dirty="0">
                  <a:solidFill>
                    <a:srgbClr val="FF0000"/>
                  </a:solidFill>
                </a:rPr>
                <a:t>BERT</a:t>
              </a:r>
              <a:r>
                <a:rPr lang="zh-CN" altLang="en-US" sz="2000" b="1" dirty="0">
                  <a:solidFill>
                    <a:srgbClr val="FF0000"/>
                  </a:solidFill>
                </a:rPr>
                <a:t>和句法依存关系注意力机制的阅读理解模型</a:t>
              </a:r>
            </a:p>
          </p:txBody>
        </p:sp>
        <p:sp>
          <p:nvSpPr>
            <p:cNvPr id="21" name="右箭头 21">
              <a:extLst>
                <a:ext uri="{FF2B5EF4-FFF2-40B4-BE49-F238E27FC236}">
                  <a16:creationId xmlns:a16="http://schemas.microsoft.com/office/drawing/2014/main" id="{36F7E906-A019-437F-82CD-0725B4316211}"/>
                </a:ext>
              </a:extLst>
            </p:cNvPr>
            <p:cNvSpPr/>
            <p:nvPr/>
          </p:nvSpPr>
          <p:spPr>
            <a:xfrm>
              <a:off x="5920208" y="3646045"/>
              <a:ext cx="843280" cy="290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a:extLst>
                <a:ext uri="{FF2B5EF4-FFF2-40B4-BE49-F238E27FC236}">
                  <a16:creationId xmlns:a16="http://schemas.microsoft.com/office/drawing/2014/main" id="{7BC22052-B9B0-469B-BB57-1340E3E43010}"/>
                </a:ext>
              </a:extLst>
            </p:cNvPr>
            <p:cNvSpPr/>
            <p:nvPr/>
          </p:nvSpPr>
          <p:spPr>
            <a:xfrm>
              <a:off x="5920208" y="4947665"/>
              <a:ext cx="843280" cy="290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BE8C67-1EFA-4021-9E2B-CC40E28E1003}"/>
                </a:ext>
              </a:extLst>
            </p:cNvPr>
            <p:cNvSpPr/>
            <p:nvPr/>
          </p:nvSpPr>
          <p:spPr>
            <a:xfrm>
              <a:off x="7247374" y="3387092"/>
              <a:ext cx="3803669" cy="707886"/>
            </a:xfrm>
            <a:prstGeom prst="rect">
              <a:avLst/>
            </a:prstGeom>
          </p:spPr>
          <p:txBody>
            <a:bodyPr wrap="square">
              <a:spAutoFit/>
            </a:bodyPr>
            <a:lstStyle/>
            <a:p>
              <a:r>
                <a:rPr lang="zh-CN" altLang="en-US" sz="2000" b="1" dirty="0">
                  <a:solidFill>
                    <a:srgbClr val="FF0000"/>
                  </a:solidFill>
                </a:rPr>
                <a:t>融合蕴含关系特征和其它文本特征的候选答案排序模型</a:t>
              </a:r>
            </a:p>
          </p:txBody>
        </p:sp>
        <p:sp>
          <p:nvSpPr>
            <p:cNvPr id="24" name="矩形 23">
              <a:extLst>
                <a:ext uri="{FF2B5EF4-FFF2-40B4-BE49-F238E27FC236}">
                  <a16:creationId xmlns:a16="http://schemas.microsoft.com/office/drawing/2014/main" id="{FCE91223-B4FF-4E8F-8B5D-9CACFCC3D02A}"/>
                </a:ext>
              </a:extLst>
            </p:cNvPr>
            <p:cNvSpPr/>
            <p:nvPr/>
          </p:nvSpPr>
          <p:spPr>
            <a:xfrm>
              <a:off x="7247374" y="4659381"/>
              <a:ext cx="3839854" cy="707886"/>
            </a:xfrm>
            <a:prstGeom prst="rect">
              <a:avLst/>
            </a:prstGeom>
          </p:spPr>
          <p:txBody>
            <a:bodyPr wrap="square">
              <a:spAutoFit/>
            </a:bodyPr>
            <a:lstStyle/>
            <a:p>
              <a:r>
                <a:rPr lang="zh-CN" altLang="en-US" sz="2000" b="1" dirty="0">
                  <a:solidFill>
                    <a:srgbClr val="FF0000"/>
                  </a:solidFill>
                </a:rPr>
                <a:t>开发基于深度学习的多段落阅读理解系统</a:t>
              </a:r>
            </a:p>
          </p:txBody>
        </p:sp>
      </p:grpSp>
      <p:cxnSp>
        <p:nvCxnSpPr>
          <p:cNvPr id="25" name="直接连接符 24">
            <a:extLst>
              <a:ext uri="{FF2B5EF4-FFF2-40B4-BE49-F238E27FC236}">
                <a16:creationId xmlns:a16="http://schemas.microsoft.com/office/drawing/2014/main" id="{FC22A9DA-9ECD-469E-8875-40305A1EB212}"/>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6" name="图片 25">
            <a:extLst>
              <a:ext uri="{FF2B5EF4-FFF2-40B4-BE49-F238E27FC236}">
                <a16:creationId xmlns:a16="http://schemas.microsoft.com/office/drawing/2014/main" id="{C37B07E4-93F1-49A3-8B00-4B6FC9A2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cxnSp>
        <p:nvCxnSpPr>
          <p:cNvPr id="27" name="直接连接符 26">
            <a:extLst>
              <a:ext uri="{FF2B5EF4-FFF2-40B4-BE49-F238E27FC236}">
                <a16:creationId xmlns:a16="http://schemas.microsoft.com/office/drawing/2014/main" id="{5DC626C9-576F-47E6-A453-D2F55201C9D8}"/>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8" name="TextBox 71">
            <a:extLst>
              <a:ext uri="{FF2B5EF4-FFF2-40B4-BE49-F238E27FC236}">
                <a16:creationId xmlns:a16="http://schemas.microsoft.com/office/drawing/2014/main" id="{4F879B9B-D7B4-4672-B530-53CCE01502DF}"/>
              </a:ext>
            </a:extLst>
          </p:cNvPr>
          <p:cNvSpPr txBox="1"/>
          <p:nvPr/>
        </p:nvSpPr>
        <p:spPr>
          <a:xfrm>
            <a:off x="0" y="-38923"/>
            <a:ext cx="5387761" cy="646331"/>
          </a:xfrm>
          <a:prstGeom prst="rect">
            <a:avLst/>
          </a:prstGeom>
          <a:noFill/>
        </p:spPr>
        <p:txBody>
          <a:bodyPr wrap="square" rtlCol="0">
            <a:spAutoFit/>
          </a:bodyPr>
          <a:lstStyle/>
          <a:p>
            <a:pPr algn="ctr"/>
            <a:r>
              <a:rPr lang="zh-CN" altLang="en-US" sz="3600" b="1" dirty="0">
                <a:solidFill>
                  <a:schemeClr val="accent1"/>
                </a:solidFill>
                <a:latin typeface="微软雅黑" pitchFamily="34" charset="-122"/>
                <a:ea typeface="微软雅黑" pitchFamily="34" charset="-122"/>
              </a:rPr>
              <a:t>一、研究背景和研究内容</a:t>
            </a:r>
          </a:p>
        </p:txBody>
      </p:sp>
    </p:spTree>
    <p:extLst>
      <p:ext uri="{BB962C8B-B14F-4D97-AF65-F5344CB8AC3E}">
        <p14:creationId xmlns:p14="http://schemas.microsoft.com/office/powerpoint/2010/main" val="12706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CB2DE184-0A3B-499A-8FE4-F945D7993FF7}"/>
              </a:ext>
            </a:extLst>
          </p:cNvPr>
          <p:cNvSpPr txBox="1"/>
          <p:nvPr/>
        </p:nvSpPr>
        <p:spPr>
          <a:xfrm>
            <a:off x="889169" y="1038567"/>
            <a:ext cx="10787742"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基于</a:t>
            </a:r>
            <a:r>
              <a:rPr lang="en-US" altLang="zh-CN" sz="2800" b="1" dirty="0">
                <a:solidFill>
                  <a:schemeClr val="accent1"/>
                </a:solidFill>
                <a:latin typeface="华文宋体" panose="02010600040101010101" pitchFamily="2" charset="-122"/>
                <a:ea typeface="华文宋体" panose="02010600040101010101" pitchFamily="2" charset="-122"/>
              </a:rPr>
              <a:t>BERT</a:t>
            </a:r>
            <a:r>
              <a:rPr lang="zh-CN" altLang="en-US" sz="2800" b="1" dirty="0">
                <a:solidFill>
                  <a:schemeClr val="accent1"/>
                </a:solidFill>
                <a:latin typeface="华文宋体" panose="02010600040101010101" pitchFamily="2" charset="-122"/>
                <a:ea typeface="华文宋体" panose="02010600040101010101" pitchFamily="2" charset="-122"/>
              </a:rPr>
              <a:t>和句法依存关系注意力机制的阅读理解模型</a:t>
            </a:r>
          </a:p>
        </p:txBody>
      </p:sp>
      <p:sp>
        <p:nvSpPr>
          <p:cNvPr id="8" name="矩形 7">
            <a:extLst>
              <a:ext uri="{FF2B5EF4-FFF2-40B4-BE49-F238E27FC236}">
                <a16:creationId xmlns:a16="http://schemas.microsoft.com/office/drawing/2014/main" id="{831F41C9-7B5D-4991-BF26-73159B42C589}"/>
              </a:ext>
            </a:extLst>
          </p:cNvPr>
          <p:cNvSpPr/>
          <p:nvPr/>
        </p:nvSpPr>
        <p:spPr>
          <a:xfrm>
            <a:off x="933619" y="1739111"/>
            <a:ext cx="1762021" cy="461665"/>
          </a:xfrm>
          <a:prstGeom prst="rect">
            <a:avLst/>
          </a:prstGeom>
        </p:spPr>
        <p:txBody>
          <a:bodyPr wrap="none">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研究挑战</a:t>
            </a:r>
          </a:p>
        </p:txBody>
      </p:sp>
      <p:sp>
        <p:nvSpPr>
          <p:cNvPr id="9" name="文本框 8">
            <a:extLst>
              <a:ext uri="{FF2B5EF4-FFF2-40B4-BE49-F238E27FC236}">
                <a16:creationId xmlns:a16="http://schemas.microsoft.com/office/drawing/2014/main" id="{2F252BD2-8C4C-4AF1-9028-683E698C6D75}"/>
              </a:ext>
            </a:extLst>
          </p:cNvPr>
          <p:cNvSpPr txBox="1"/>
          <p:nvPr/>
        </p:nvSpPr>
        <p:spPr>
          <a:xfrm>
            <a:off x="933619" y="2116541"/>
            <a:ext cx="4662340" cy="499624"/>
          </a:xfrm>
          <a:prstGeom prst="rect">
            <a:avLst/>
          </a:prstGeom>
          <a:noFill/>
        </p:spPr>
        <p:txBody>
          <a:bodyPr wrap="square" rtlCol="0">
            <a:spAutoFit/>
          </a:bodyPr>
          <a:lstStyle/>
          <a:p>
            <a:pPr>
              <a:lnSpc>
                <a:spcPct val="150000"/>
              </a:lnSpc>
            </a:pPr>
            <a:r>
              <a:rPr lang="zh-CN" altLang="en-US" sz="2000" dirty="0"/>
              <a:t>段落长度普遍较长，引入了噪声的干扰。</a:t>
            </a:r>
          </a:p>
        </p:txBody>
      </p:sp>
      <p:sp>
        <p:nvSpPr>
          <p:cNvPr id="12" name="文本框 11">
            <a:extLst>
              <a:ext uri="{FF2B5EF4-FFF2-40B4-BE49-F238E27FC236}">
                <a16:creationId xmlns:a16="http://schemas.microsoft.com/office/drawing/2014/main" id="{6A60EF3D-9102-41F1-B981-9DAA490ED28B}"/>
              </a:ext>
            </a:extLst>
          </p:cNvPr>
          <p:cNvSpPr txBox="1"/>
          <p:nvPr/>
        </p:nvSpPr>
        <p:spPr>
          <a:xfrm>
            <a:off x="994120" y="3092496"/>
            <a:ext cx="2710542"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解决方案</a:t>
            </a:r>
          </a:p>
        </p:txBody>
      </p:sp>
      <p:sp>
        <p:nvSpPr>
          <p:cNvPr id="10" name="文本框 9">
            <a:extLst>
              <a:ext uri="{FF2B5EF4-FFF2-40B4-BE49-F238E27FC236}">
                <a16:creationId xmlns:a16="http://schemas.microsoft.com/office/drawing/2014/main" id="{E1C4C825-D069-41E5-B924-48CE46E29907}"/>
              </a:ext>
            </a:extLst>
          </p:cNvPr>
          <p:cNvSpPr txBox="1"/>
          <p:nvPr/>
        </p:nvSpPr>
        <p:spPr>
          <a:xfrm>
            <a:off x="933619" y="3553226"/>
            <a:ext cx="4924381" cy="1422954"/>
          </a:xfrm>
          <a:prstGeom prst="rect">
            <a:avLst/>
          </a:prstGeom>
          <a:noFill/>
        </p:spPr>
        <p:txBody>
          <a:bodyPr wrap="square" rtlCol="0">
            <a:spAutoFit/>
          </a:bodyPr>
          <a:lstStyle/>
          <a:p>
            <a:pPr>
              <a:lnSpc>
                <a:spcPct val="150000"/>
              </a:lnSpc>
            </a:pPr>
            <a:r>
              <a:rPr lang="zh-CN" altLang="en-US" sz="2000" dirty="0"/>
              <a:t>每个词与和这个词有句法依存关系的词有联系更大。所以本文提出一种</a:t>
            </a:r>
            <a:r>
              <a:rPr lang="zh-CN" altLang="en-US" sz="2000" b="1" dirty="0"/>
              <a:t>基于</a:t>
            </a:r>
            <a:r>
              <a:rPr lang="en-US" altLang="zh-CN" sz="2000" b="1" dirty="0"/>
              <a:t>BERT</a:t>
            </a:r>
            <a:r>
              <a:rPr lang="zh-CN" altLang="en-US" sz="2000" b="1" dirty="0"/>
              <a:t>和句法依存关系注意力机制的阅读理解模型</a:t>
            </a:r>
            <a:r>
              <a:rPr lang="zh-CN" altLang="en-US" sz="2000" dirty="0"/>
              <a:t>。</a:t>
            </a:r>
          </a:p>
        </p:txBody>
      </p:sp>
      <p:pic>
        <p:nvPicPr>
          <p:cNvPr id="6" name="图片 5">
            <a:extLst>
              <a:ext uri="{FF2B5EF4-FFF2-40B4-BE49-F238E27FC236}">
                <a16:creationId xmlns:a16="http://schemas.microsoft.com/office/drawing/2014/main" id="{1A5E75BC-CC73-49F4-A98B-1565B91B1F13}"/>
              </a:ext>
            </a:extLst>
          </p:cNvPr>
          <p:cNvPicPr>
            <a:picLocks noChangeAspect="1"/>
          </p:cNvPicPr>
          <p:nvPr/>
        </p:nvPicPr>
        <p:blipFill>
          <a:blip r:embed="rId3"/>
          <a:stretch>
            <a:fillRect/>
          </a:stretch>
        </p:blipFill>
        <p:spPr>
          <a:xfrm>
            <a:off x="7140575" y="2537891"/>
            <a:ext cx="3759779" cy="3144991"/>
          </a:xfrm>
          <a:prstGeom prst="rect">
            <a:avLst/>
          </a:prstGeom>
        </p:spPr>
      </p:pic>
      <p:pic>
        <p:nvPicPr>
          <p:cNvPr id="2" name="图片 1">
            <a:extLst>
              <a:ext uri="{FF2B5EF4-FFF2-40B4-BE49-F238E27FC236}">
                <a16:creationId xmlns:a16="http://schemas.microsoft.com/office/drawing/2014/main" id="{EEC29091-C627-4747-AF40-86C4E1BF7C88}"/>
              </a:ext>
            </a:extLst>
          </p:cNvPr>
          <p:cNvPicPr>
            <a:picLocks noChangeAspect="1"/>
          </p:cNvPicPr>
          <p:nvPr/>
        </p:nvPicPr>
        <p:blipFill>
          <a:blip r:embed="rId4"/>
          <a:stretch>
            <a:fillRect/>
          </a:stretch>
        </p:blipFill>
        <p:spPr>
          <a:xfrm>
            <a:off x="7022027" y="1653493"/>
            <a:ext cx="4236354" cy="4147168"/>
          </a:xfrm>
          <a:prstGeom prst="rect">
            <a:avLst/>
          </a:prstGeom>
        </p:spPr>
      </p:pic>
      <p:cxnSp>
        <p:nvCxnSpPr>
          <p:cNvPr id="17" name="直接连接符 16">
            <a:extLst>
              <a:ext uri="{FF2B5EF4-FFF2-40B4-BE49-F238E27FC236}">
                <a16:creationId xmlns:a16="http://schemas.microsoft.com/office/drawing/2014/main" id="{F6BA5092-A9F0-43CF-BA7D-D9E868C86CE1}"/>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8" name="图片 17">
            <a:extLst>
              <a:ext uri="{FF2B5EF4-FFF2-40B4-BE49-F238E27FC236}">
                <a16:creationId xmlns:a16="http://schemas.microsoft.com/office/drawing/2014/main" id="{29C88C04-D713-4829-8A49-E5BFD94C8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3" name="矩形 2">
            <a:extLst>
              <a:ext uri="{FF2B5EF4-FFF2-40B4-BE49-F238E27FC236}">
                <a16:creationId xmlns:a16="http://schemas.microsoft.com/office/drawing/2014/main" id="{35B3397C-CFFA-4B47-BAF4-AC932E3A47CC}"/>
              </a:ext>
            </a:extLst>
          </p:cNvPr>
          <p:cNvSpPr/>
          <p:nvPr/>
        </p:nvSpPr>
        <p:spPr>
          <a:xfrm>
            <a:off x="20405" y="-64845"/>
            <a:ext cx="5262979" cy="646331"/>
          </a:xfrm>
          <a:prstGeom prst="rect">
            <a:avLst/>
          </a:prstGeom>
        </p:spPr>
        <p:txBody>
          <a:bodyPr wrap="none">
            <a:spAutoFit/>
          </a:bodyPr>
          <a:lstStyle/>
          <a:p>
            <a:pPr lvl="0"/>
            <a:r>
              <a:rPr lang="zh-CN" altLang="en-US" sz="3600" b="1" dirty="0">
                <a:solidFill>
                  <a:schemeClr val="accent1"/>
                </a:solidFill>
                <a:latin typeface="微软雅黑" pitchFamily="34" charset="-122"/>
                <a:ea typeface="微软雅黑" pitchFamily="34" charset="-122"/>
              </a:rPr>
              <a:t>二、论文关键点研究方案</a:t>
            </a:r>
          </a:p>
        </p:txBody>
      </p:sp>
      <p:cxnSp>
        <p:nvCxnSpPr>
          <p:cNvPr id="19" name="直接连接符 18">
            <a:extLst>
              <a:ext uri="{FF2B5EF4-FFF2-40B4-BE49-F238E27FC236}">
                <a16:creationId xmlns:a16="http://schemas.microsoft.com/office/drawing/2014/main" id="{902E2E85-889F-4AFB-9794-B78F94A0198C}"/>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05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8" grpId="0"/>
      <p:bldP spid="9" grpId="0"/>
      <p:bldP spid="12"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CB2DE184-0A3B-499A-8FE4-F945D7993FF7}"/>
              </a:ext>
            </a:extLst>
          </p:cNvPr>
          <p:cNvSpPr txBox="1"/>
          <p:nvPr/>
        </p:nvSpPr>
        <p:spPr>
          <a:xfrm>
            <a:off x="0" y="7044"/>
            <a:ext cx="10787742"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基于</a:t>
            </a:r>
            <a:r>
              <a:rPr lang="en-US" altLang="zh-CN" sz="2800" b="1" dirty="0">
                <a:solidFill>
                  <a:schemeClr val="accent1"/>
                </a:solidFill>
                <a:latin typeface="华文宋体" panose="02010600040101010101" pitchFamily="2" charset="-122"/>
                <a:ea typeface="华文宋体" panose="02010600040101010101" pitchFamily="2" charset="-122"/>
              </a:rPr>
              <a:t>BERT</a:t>
            </a:r>
            <a:r>
              <a:rPr lang="zh-CN" altLang="en-US" sz="2800" b="1" dirty="0">
                <a:solidFill>
                  <a:schemeClr val="accent1"/>
                </a:solidFill>
                <a:latin typeface="华文宋体" panose="02010600040101010101" pitchFamily="2" charset="-122"/>
                <a:ea typeface="华文宋体" panose="02010600040101010101" pitchFamily="2" charset="-122"/>
              </a:rPr>
              <a:t>和句法依存关系注意力机制的阅读理解模型</a:t>
            </a:r>
          </a:p>
        </p:txBody>
      </p:sp>
      <p:grpSp>
        <p:nvGrpSpPr>
          <p:cNvPr id="5" name="组合 4">
            <a:extLst>
              <a:ext uri="{FF2B5EF4-FFF2-40B4-BE49-F238E27FC236}">
                <a16:creationId xmlns:a16="http://schemas.microsoft.com/office/drawing/2014/main" id="{F381822C-2B52-4A83-9D8C-8B55D118AD36}"/>
              </a:ext>
            </a:extLst>
          </p:cNvPr>
          <p:cNvGrpSpPr/>
          <p:nvPr/>
        </p:nvGrpSpPr>
        <p:grpSpPr>
          <a:xfrm>
            <a:off x="30480" y="1265794"/>
            <a:ext cx="6065520" cy="5295393"/>
            <a:chOff x="362160" y="1013823"/>
            <a:chExt cx="6065520" cy="5295393"/>
          </a:xfrm>
        </p:grpSpPr>
        <p:sp>
          <p:nvSpPr>
            <p:cNvPr id="3" name="文本框 2">
              <a:extLst>
                <a:ext uri="{FF2B5EF4-FFF2-40B4-BE49-F238E27FC236}">
                  <a16:creationId xmlns:a16="http://schemas.microsoft.com/office/drawing/2014/main" id="{31398BD1-D8A9-40EA-8968-813F0398289B}"/>
                </a:ext>
              </a:extLst>
            </p:cNvPr>
            <p:cNvSpPr txBox="1"/>
            <p:nvPr/>
          </p:nvSpPr>
          <p:spPr>
            <a:xfrm>
              <a:off x="362160" y="1013823"/>
              <a:ext cx="6065520" cy="707886"/>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t>基于</a:t>
              </a:r>
              <a:r>
                <a:rPr lang="en-US" altLang="zh-CN" sz="2000" dirty="0"/>
                <a:t>BERT</a:t>
              </a:r>
              <a:r>
                <a:rPr lang="zh-CN" altLang="en-US" sz="2000" dirty="0"/>
                <a:t>的编码层</a:t>
              </a:r>
              <a:endParaRPr lang="en-US" altLang="zh-CN" sz="2000" dirty="0"/>
            </a:p>
            <a:p>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48FF2813-812D-447C-A168-C443E4E72648}"/>
                </a:ext>
              </a:extLst>
            </p:cNvPr>
            <p:cNvGrpSpPr/>
            <p:nvPr/>
          </p:nvGrpSpPr>
          <p:grpSpPr>
            <a:xfrm>
              <a:off x="426771" y="1470747"/>
              <a:ext cx="5161706" cy="4838469"/>
              <a:chOff x="426771" y="1470747"/>
              <a:chExt cx="5161706" cy="4838469"/>
            </a:xfrm>
          </p:grpSpPr>
          <p:sp>
            <p:nvSpPr>
              <p:cNvPr id="6" name="文本框 5">
                <a:extLst>
                  <a:ext uri="{FF2B5EF4-FFF2-40B4-BE49-F238E27FC236}">
                    <a16:creationId xmlns:a16="http://schemas.microsoft.com/office/drawing/2014/main" id="{2E1EA9C2-2237-4DE1-858C-99222A040056}"/>
                  </a:ext>
                </a:extLst>
              </p:cNvPr>
              <p:cNvSpPr txBox="1"/>
              <p:nvPr/>
            </p:nvSpPr>
            <p:spPr>
              <a:xfrm>
                <a:off x="426771" y="2341295"/>
                <a:ext cx="5161706" cy="400110"/>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t>基于句法依存关系注意力机制的向量表示</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55C3D2A-2A4A-4928-AE5F-A55849A3DA27}"/>
                      </a:ext>
                    </a:extLst>
                  </p:cNvPr>
                  <p:cNvSpPr/>
                  <p:nvPr/>
                </p:nvSpPr>
                <p:spPr>
                  <a:xfrm>
                    <a:off x="596289" y="1470747"/>
                    <a:ext cx="496943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𝑀𝑢𝑙𝑡𝑖𝐻𝑒𝑎𝑑</m:t>
                              </m:r>
                              <m:d>
                                <m:dPr>
                                  <m:ctrlPr>
                                    <a:rPr lang="zh-CN" altLang="en-US" i="1">
                                      <a:latin typeface="Cambria Math" panose="02040503050406030204" pitchFamily="18" charset="0"/>
                                    </a:rPr>
                                  </m:ctrlPr>
                                </m:dPr>
                                <m:e>
                                  <m:r>
                                    <a:rPr lang="zh-CN" altLang="en-US" i="1">
                                      <a:latin typeface="Cambria Math" panose="02040503050406030204" pitchFamily="18" charset="0"/>
                                    </a:rPr>
                                    <m:t>𝑄</m:t>
                                  </m:r>
                                  <m:r>
                                    <a:rPr lang="zh-CN" altLang="en-US" i="0">
                                      <a:latin typeface="Cambria Math" panose="02040503050406030204" pitchFamily="18" charset="0"/>
                                    </a:rPr>
                                    <m:t>,</m:t>
                                  </m:r>
                                  <m:r>
                                    <a:rPr lang="zh-CN" altLang="en-US" i="1">
                                      <a:latin typeface="Cambria Math" panose="02040503050406030204" pitchFamily="18" charset="0"/>
                                    </a:rPr>
                                    <m:t>𝐾</m:t>
                                  </m:r>
                                  <m:r>
                                    <a:rPr lang="zh-CN" altLang="en-US" i="0">
                                      <a:latin typeface="Cambria Math" panose="02040503050406030204" pitchFamily="18" charset="0"/>
                                    </a:rPr>
                                    <m:t>,</m:t>
                                  </m:r>
                                  <m:r>
                                    <a:rPr lang="zh-CN" altLang="en-US" i="1">
                                      <a:latin typeface="Cambria Math" panose="02040503050406030204" pitchFamily="18" charset="0"/>
                                    </a:rPr>
                                    <m:t>𝑉</m:t>
                                  </m:r>
                                </m:e>
                              </m:d>
                              <m:r>
                                <a:rPr lang="zh-CN" altLang="en-US" i="0">
                                  <a:latin typeface="Cambria Math" panose="02040503050406030204" pitchFamily="18" charset="0"/>
                                </a:rPr>
                                <m:t>=</m:t>
                              </m:r>
                              <m:r>
                                <a:rPr lang="zh-CN" altLang="en-US" i="1">
                                  <a:latin typeface="Cambria Math" panose="02040503050406030204" pitchFamily="18" charset="0"/>
                                </a:rPr>
                                <m:t>𝐶𝑜𝑛𝑐𝑎𝑡</m:t>
                              </m:r>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h𝑒𝑎𝑑</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h𝑒𝑎𝑑</m:t>
                                  </m:r>
                                </m:e>
                                <m:sub>
                                  <m:r>
                                    <a:rPr lang="zh-CN" altLang="en-US" i="1">
                                      <a:latin typeface="Cambria Math" panose="02040503050406030204" pitchFamily="18" charset="0"/>
                                    </a:rPr>
                                    <m:t>𝑛</m:t>
                                  </m:r>
                                </m:sub>
                              </m:sSub>
                            </m:e>
                          </m:d>
                        </m:oMath>
                      </m:oMathPara>
                    </a14:m>
                    <a:endParaRPr lang="zh-CN" altLang="en-US" dirty="0"/>
                  </a:p>
                </p:txBody>
              </p:sp>
            </mc:Choice>
            <mc:Fallback xmlns="">
              <p:sp>
                <p:nvSpPr>
                  <p:cNvPr id="4" name="矩形 3">
                    <a:extLst>
                      <a:ext uri="{FF2B5EF4-FFF2-40B4-BE49-F238E27FC236}">
                        <a16:creationId xmlns:a16="http://schemas.microsoft.com/office/drawing/2014/main" id="{A55C3D2A-2A4A-4928-AE5F-A55849A3DA27}"/>
                      </a:ext>
                    </a:extLst>
                  </p:cNvPr>
                  <p:cNvSpPr>
                    <a:spLocks noRot="1" noChangeAspect="1" noMove="1" noResize="1" noEditPoints="1" noAdjustHandles="1" noChangeArrowheads="1" noChangeShapeType="1" noTextEdit="1"/>
                  </p:cNvSpPr>
                  <p:nvPr/>
                </p:nvSpPr>
                <p:spPr>
                  <a:xfrm>
                    <a:off x="596289" y="1470747"/>
                    <a:ext cx="4969437" cy="369332"/>
                  </a:xfrm>
                  <a:prstGeom prst="rect">
                    <a:avLst/>
                  </a:prstGeom>
                  <a:blipFill>
                    <a:blip r:embed="rId5"/>
                    <a:stretch>
                      <a:fillRect t="-120000" r="-9693"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8A78646-2C17-4A4B-A6E2-4E2366FCFCF4}"/>
                      </a:ext>
                    </a:extLst>
                  </p:cNvPr>
                  <p:cNvSpPr/>
                  <p:nvPr/>
                </p:nvSpPr>
                <p:spPr>
                  <a:xfrm>
                    <a:off x="652661" y="1917431"/>
                    <a:ext cx="3115276" cy="369332"/>
                  </a:xfrm>
                  <a:prstGeom prst="rect">
                    <a:avLst/>
                  </a:prstGeom>
                </p:spPr>
                <p:txBody>
                  <a:bodyPr wrap="none">
                    <a:spAutoFit/>
                  </a:bodyPr>
                  <a:lstStyle/>
                  <a:p>
                    <a14:m>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h𝑒𝑎𝑑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i="1" kern="100" dirty="0">
                        <a:latin typeface="Cambria Math"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𝐴𝑡𝑡𝑒𝑛𝑡𝑖𝑜𝑛</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e>
                        </m:d>
                      </m:oMath>
                    </a14:m>
                    <a:r>
                      <a:rPr lang="en-US" altLang="zh-CN" i="1" kern="100" dirty="0">
                        <a:latin typeface="Cambria Math" panose="02040503050406030204" pitchFamily="18" charset="0"/>
                        <a:ea typeface="宋体" panose="02010600030101010101" pitchFamily="2" charset="-122"/>
                        <a:cs typeface="Times New Roman" panose="02020603050405020304" pitchFamily="18" charset="0"/>
                      </a:rPr>
                      <a:t> </a:t>
                    </a:r>
                    <a:endParaRPr lang="zh-CN" altLang="en-US" dirty="0"/>
                  </a:p>
                </p:txBody>
              </p:sp>
            </mc:Choice>
            <mc:Fallback xmlns="">
              <p:sp>
                <p:nvSpPr>
                  <p:cNvPr id="9" name="矩形 8">
                    <a:extLst>
                      <a:ext uri="{FF2B5EF4-FFF2-40B4-BE49-F238E27FC236}">
                        <a16:creationId xmlns:a16="http://schemas.microsoft.com/office/drawing/2014/main" id="{B8A78646-2C17-4A4B-A6E2-4E2366FCFCF4}"/>
                      </a:ext>
                    </a:extLst>
                  </p:cNvPr>
                  <p:cNvSpPr>
                    <a:spLocks noRot="1" noChangeAspect="1" noMove="1" noResize="1" noEditPoints="1" noAdjustHandles="1" noChangeArrowheads="1" noChangeShapeType="1" noTextEdit="1"/>
                  </p:cNvSpPr>
                  <p:nvPr/>
                </p:nvSpPr>
                <p:spPr>
                  <a:xfrm>
                    <a:off x="652661" y="1917431"/>
                    <a:ext cx="3115276" cy="369332"/>
                  </a:xfrm>
                  <a:prstGeom prst="rect">
                    <a:avLst/>
                  </a:prstGeom>
                  <a:blipFill>
                    <a:blip r:embed="rId6"/>
                    <a:stretch>
                      <a:fillRect t="-11475"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ABC7EC0-A810-43BC-A0A9-74472F9AFE9F}"/>
                      </a:ext>
                    </a:extLst>
                  </p:cNvPr>
                  <p:cNvSpPr/>
                  <p:nvPr/>
                </p:nvSpPr>
                <p:spPr>
                  <a:xfrm>
                    <a:off x="652661" y="2623777"/>
                    <a:ext cx="3156057" cy="853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𝐴</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𝑠𝑜𝑓𝑡𝑚𝑎𝑥</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𝑀</m:t>
                              </m:r>
                              <m:r>
                                <a:rPr lang="zh-CN" altLang="zh-CN" i="1">
                                  <a:latin typeface="Cambria Math" panose="02040503050406030204" pitchFamily="18" charset="0"/>
                                </a:rPr>
                                <m:t>·</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𝑄</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sSup>
                                <m:sSupPr>
                                  <m:ctrlPr>
                                    <a:rPr lang="zh-CN" altLang="zh-CN" i="1">
                                      <a:latin typeface="Cambria Math" panose="02040503050406030204" pitchFamily="18" charset="0"/>
                                    </a:rPr>
                                  </m:ctrlPr>
                                </m:sSup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𝐾</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e>
                                <m:sup>
                                  <m:r>
                                    <a:rPr lang="en-US" altLang="zh-CN" i="1">
                                      <a:latin typeface="Cambria Math" panose="02040503050406030204" pitchFamily="18" charset="0"/>
                                    </a:rPr>
                                    <m:t>𝑇</m:t>
                                  </m:r>
                                </m:sup>
                              </m:sSup>
                              <m:r>
                                <a:rPr lang="en-US" altLang="zh-CN" i="1">
                                  <a:latin typeface="Cambria Math" panose="02040503050406030204" pitchFamily="18" charset="0"/>
                                </a:rPr>
                                <m:t>)</m:t>
                              </m:r>
                            </m:num>
                            <m:den>
                              <m:rad>
                                <m:radPr>
                                  <m:degHide m:val="on"/>
                                  <m:ctrlPr>
                                    <a:rPr lang="zh-CN" altLang="zh-CN" i="1">
                                      <a:latin typeface="Cambria Math" panose="02040503050406030204" pitchFamily="18" charset="0"/>
                                    </a:rPr>
                                  </m:ctrlPr>
                                </m:radPr>
                                <m:deg/>
                                <m:e>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𝑘</m:t>
                                      </m:r>
                                    </m:sub>
                                  </m:sSub>
                                </m:e>
                              </m:rad>
                            </m:den>
                          </m:f>
                          <m:r>
                            <a:rPr lang="zh-CN" altLang="en-US" i="1">
                              <a:latin typeface="Cambria Math" panose="02040503050406030204" pitchFamily="18" charset="0"/>
                            </a:rPr>
                            <m:t>）</m:t>
                          </m:r>
                        </m:oMath>
                      </m:oMathPara>
                    </a14:m>
                    <a:endParaRPr lang="zh-CN" altLang="en-US" dirty="0"/>
                  </a:p>
                </p:txBody>
              </p:sp>
            </mc:Choice>
            <mc:Fallback xmlns="">
              <p:sp>
                <p:nvSpPr>
                  <p:cNvPr id="11" name="矩形 10">
                    <a:extLst>
                      <a:ext uri="{FF2B5EF4-FFF2-40B4-BE49-F238E27FC236}">
                        <a16:creationId xmlns:a16="http://schemas.microsoft.com/office/drawing/2014/main" id="{6ABC7EC0-A810-43BC-A0A9-74472F9AFE9F}"/>
                      </a:ext>
                    </a:extLst>
                  </p:cNvPr>
                  <p:cNvSpPr>
                    <a:spLocks noRot="1" noChangeAspect="1" noMove="1" noResize="1" noEditPoints="1" noAdjustHandles="1" noChangeArrowheads="1" noChangeShapeType="1" noTextEdit="1"/>
                  </p:cNvSpPr>
                  <p:nvPr/>
                </p:nvSpPr>
                <p:spPr>
                  <a:xfrm>
                    <a:off x="652661" y="2623777"/>
                    <a:ext cx="3156057" cy="8538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B50B483-BF7B-49D2-BFF7-2883F1148640}"/>
                      </a:ext>
                    </a:extLst>
                  </p:cNvPr>
                  <p:cNvSpPr/>
                  <p:nvPr/>
                </p:nvSpPr>
                <p:spPr>
                  <a:xfrm>
                    <a:off x="652661" y="3277845"/>
                    <a:ext cx="4094134"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&amp;1      </m:t>
                                  </m:r>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 </m:t>
                                  </m:r>
                                  <m:r>
                                    <a:rPr lang="zh-CN" altLang="en-US" i="1">
                                      <a:latin typeface="Cambria Math" panose="02040503050406030204" pitchFamily="18" charset="0"/>
                                    </a:rPr>
                                    <m:t>𝑜𝑟</m:t>
                                  </m:r>
                                  <m:r>
                                    <a:rPr lang="zh-CN" altLang="en-US" i="0">
                                      <a:latin typeface="Cambria Math" panose="02040503050406030204" pitchFamily="18" charset="0"/>
                                    </a:rPr>
                                    <m:t> </m:t>
                                  </m:r>
                                  <m:r>
                                    <m:rPr>
                                      <m:sty m:val="p"/>
                                    </m:rPr>
                                    <a:rPr lang="en-US" altLang="zh-CN" i="1">
                                      <a:latin typeface="Cambria Math" panose="02040503050406030204" pitchFamily="18" charset="0"/>
                                    </a:rPr>
                                    <m:t>j</m:t>
                                  </m:r>
                                  <m:r>
                                    <a:rPr lang="zh-CN" altLang="en-US" i="0">
                                      <a:latin typeface="Cambria Math" panose="02040503050406030204" pitchFamily="18" charset="0"/>
                                    </a:rPr>
                                    <m:t>是</m:t>
                                  </m:r>
                                  <m:r>
                                    <m:rPr>
                                      <m:sty m:val="p"/>
                                    </m:rPr>
                                    <a:rPr lang="en-US" altLang="zh-CN" b="0" i="0" smtClean="0">
                                      <a:latin typeface="Cambria Math" panose="02040503050406030204" pitchFamily="18" charset="0"/>
                                    </a:rPr>
                                    <m:t>i</m:t>
                                  </m:r>
                                  <m:r>
                                    <a:rPr lang="zh-CN" altLang="en-US" i="0">
                                      <a:latin typeface="Cambria Math" panose="02040503050406030204" pitchFamily="18" charset="0"/>
                                    </a:rPr>
                                    <m:t>的祖先节点</m:t>
                                  </m:r>
                                </m:e>
                                <m:e>
                                  <m:r>
                                    <a:rPr lang="zh-CN" altLang="en-US" i="0">
                                      <a:latin typeface="Cambria Math" panose="02040503050406030204" pitchFamily="18" charset="0"/>
                                    </a:rPr>
                                    <m:t>&amp;0                                  </m:t>
                                  </m:r>
                                  <m:r>
                                    <a:rPr lang="zh-CN" altLang="en-US" i="1">
                                      <a:latin typeface="Cambria Math" panose="02040503050406030204" pitchFamily="18" charset="0"/>
                                    </a:rPr>
                                    <m:t>𝑜𝑡h𝑒𝑟𝑤𝑖𝑠𝑒</m:t>
                                  </m:r>
                                </m:e>
                              </m:eqArr>
                            </m:e>
                          </m:d>
                        </m:oMath>
                      </m:oMathPara>
                    </a14:m>
                    <a:endParaRPr lang="zh-CN" altLang="en-US" dirty="0"/>
                  </a:p>
                </p:txBody>
              </p:sp>
            </mc:Choice>
            <mc:Fallback xmlns="">
              <p:sp>
                <p:nvSpPr>
                  <p:cNvPr id="21" name="矩形 20">
                    <a:extLst>
                      <a:ext uri="{FF2B5EF4-FFF2-40B4-BE49-F238E27FC236}">
                        <a16:creationId xmlns:a16="http://schemas.microsoft.com/office/drawing/2014/main" id="{0B50B483-BF7B-49D2-BFF7-2883F1148640}"/>
                      </a:ext>
                    </a:extLst>
                  </p:cNvPr>
                  <p:cNvSpPr>
                    <a:spLocks noRot="1" noChangeAspect="1" noMove="1" noResize="1" noEditPoints="1" noAdjustHandles="1" noChangeArrowheads="1" noChangeShapeType="1" noTextEdit="1"/>
                  </p:cNvSpPr>
                  <p:nvPr/>
                </p:nvSpPr>
                <p:spPr>
                  <a:xfrm>
                    <a:off x="652661" y="3277845"/>
                    <a:ext cx="4094134" cy="71019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963D3516-FA4D-410A-ADB1-BBD457A0F7A9}"/>
                      </a:ext>
                    </a:extLst>
                  </p:cNvPr>
                  <p:cNvSpPr/>
                  <p:nvPr/>
                </p:nvSpPr>
                <p:spPr>
                  <a:xfrm>
                    <a:off x="688617" y="3990606"/>
                    <a:ext cx="1304203" cy="369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𝑊</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𝐴</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𝑉</m:t>
                              </m:r>
                            </m:e>
                            <m:sub>
                              <m:r>
                                <a:rPr lang="zh-CN" altLang="en-US" i="1">
                                  <a:latin typeface="Cambria Math" panose="02040503050406030204" pitchFamily="18" charset="0"/>
                                </a:rPr>
                                <m:t>𝑖</m:t>
                              </m:r>
                            </m:sub>
                            <m:sup>
                              <m:r>
                                <a:rPr lang="zh-CN" altLang="en-US" i="0">
                                  <a:latin typeface="Cambria Math" panose="02040503050406030204" pitchFamily="18" charset="0"/>
                                </a:rPr>
                                <m:t>′</m:t>
                              </m:r>
                            </m:sup>
                          </m:sSubSup>
                        </m:oMath>
                      </m:oMathPara>
                    </a14:m>
                    <a:endParaRPr lang="zh-CN" altLang="en-US" dirty="0"/>
                  </a:p>
                </p:txBody>
              </p:sp>
            </mc:Choice>
            <mc:Fallback xmlns="">
              <p:sp>
                <p:nvSpPr>
                  <p:cNvPr id="22" name="矩形 21">
                    <a:extLst>
                      <a:ext uri="{FF2B5EF4-FFF2-40B4-BE49-F238E27FC236}">
                        <a16:creationId xmlns:a16="http://schemas.microsoft.com/office/drawing/2014/main" id="{963D3516-FA4D-410A-ADB1-BBD457A0F7A9}"/>
                      </a:ext>
                    </a:extLst>
                  </p:cNvPr>
                  <p:cNvSpPr>
                    <a:spLocks noRot="1" noChangeAspect="1" noMove="1" noResize="1" noEditPoints="1" noAdjustHandles="1" noChangeArrowheads="1" noChangeShapeType="1" noTextEdit="1"/>
                  </p:cNvSpPr>
                  <p:nvPr/>
                </p:nvSpPr>
                <p:spPr>
                  <a:xfrm>
                    <a:off x="688617" y="3990606"/>
                    <a:ext cx="1304203" cy="369588"/>
                  </a:xfrm>
                  <a:prstGeom prst="rect">
                    <a:avLst/>
                  </a:prstGeom>
                  <a:blipFill>
                    <a:blip r:embed="rId9"/>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D714695-0934-4958-92D5-9C741B261888}"/>
                      </a:ext>
                    </a:extLst>
                  </p:cNvPr>
                  <p:cNvSpPr/>
                  <p:nvPr/>
                </p:nvSpPr>
                <p:spPr>
                  <a:xfrm>
                    <a:off x="673357" y="4470950"/>
                    <a:ext cx="2198551" cy="4036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𝐻</m:t>
                                  </m:r>
                                  <m:r>
                                    <a:rPr lang="zh-CN" altLang="en-US" i="0">
                                      <a:latin typeface="Cambria Math" panose="02040503050406030204" pitchFamily="18" charset="0"/>
                                    </a:rPr>
                                    <m:t> </m:t>
                                  </m:r>
                                </m:e>
                              </m:acc>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1</m:t>
                                      </m:r>
                                    </m:sub>
                                  </m:sSub>
                                </m:e>
                              </m:acc>
                              <m:r>
                                <a:rPr lang="zh-CN" altLang="en-US" i="0">
                                  <a:latin typeface="Cambria Math" panose="02040503050406030204" pitchFamily="18" charset="0"/>
                                </a:rPr>
                                <m:t> ,</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2</m:t>
                                      </m:r>
                                    </m:sub>
                                  </m:sSub>
                                </m:e>
                              </m:acc>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𝑛</m:t>
                                      </m:r>
                                    </m:sub>
                                  </m:sSub>
                                </m:e>
                              </m:acc>
                            </m:e>
                          </m:d>
                        </m:oMath>
                      </m:oMathPara>
                    </a14:m>
                    <a:endParaRPr lang="zh-CN" altLang="en-US" dirty="0"/>
                  </a:p>
                </p:txBody>
              </p:sp>
            </mc:Choice>
            <mc:Fallback xmlns="">
              <p:sp>
                <p:nvSpPr>
                  <p:cNvPr id="23" name="矩形 22">
                    <a:extLst>
                      <a:ext uri="{FF2B5EF4-FFF2-40B4-BE49-F238E27FC236}">
                        <a16:creationId xmlns:a16="http://schemas.microsoft.com/office/drawing/2014/main" id="{5D714695-0934-4958-92D5-9C741B261888}"/>
                      </a:ext>
                    </a:extLst>
                  </p:cNvPr>
                  <p:cNvSpPr>
                    <a:spLocks noRot="1" noChangeAspect="1" noMove="1" noResize="1" noEditPoints="1" noAdjustHandles="1" noChangeArrowheads="1" noChangeShapeType="1" noTextEdit="1"/>
                  </p:cNvSpPr>
                  <p:nvPr/>
                </p:nvSpPr>
                <p:spPr>
                  <a:xfrm>
                    <a:off x="673357" y="4470950"/>
                    <a:ext cx="2198551" cy="403637"/>
                  </a:xfrm>
                  <a:prstGeom prst="rect">
                    <a:avLst/>
                  </a:prstGeom>
                  <a:blipFill>
                    <a:blip r:embed="rId10"/>
                    <a:stretch>
                      <a:fillRect t="-156061" r="-29917" b="-233333"/>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6446B867-31FB-4F1B-B772-645CF5D113AA}"/>
                  </a:ext>
                </a:extLst>
              </p:cNvPr>
              <p:cNvSpPr/>
              <p:nvPr/>
            </p:nvSpPr>
            <p:spPr>
              <a:xfrm>
                <a:off x="426771" y="4935896"/>
                <a:ext cx="2383660" cy="400110"/>
              </a:xfrm>
              <a:prstGeom prst="rect">
                <a:avLst/>
              </a:prstGeom>
            </p:spPr>
            <p:txBody>
              <a:bodyPr wrap="square">
                <a:spAutoFit/>
              </a:bodyPr>
              <a:lstStyle/>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2000" dirty="0"/>
                  <a:t>预测答案</a:t>
                </a:r>
                <a:r>
                  <a:rPr lang="zh-CN" altLang="en-US" sz="2000" dirty="0"/>
                  <a:t>范围</a:t>
                </a: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F1BDB851-ED75-48C3-B329-1027BACEB140}"/>
                      </a:ext>
                    </a:extLst>
                  </p:cNvPr>
                  <p:cNvSpPr/>
                  <p:nvPr/>
                </p:nvSpPr>
                <p:spPr>
                  <a:xfrm>
                    <a:off x="652661" y="5446270"/>
                    <a:ext cx="31846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𝑠</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𝑒</m:t>
                                  </m:r>
                                </m:sub>
                              </m:sSub>
                              <m:r>
                                <a:rPr lang="zh-CN" altLang="en-US" i="0">
                                  <a:latin typeface="Cambria Math" panose="02040503050406030204" pitchFamily="18" charset="0"/>
                                </a:rPr>
                                <m:t>=</m:t>
                              </m:r>
                              <m:r>
                                <a:rPr lang="zh-CN" altLang="en-US" i="1">
                                  <a:latin typeface="Cambria Math" panose="02040503050406030204" pitchFamily="18" charset="0"/>
                                </a:rPr>
                                <m:t>𝑠𝑜𝑓𝑡𝑚𝑎𝑥</m:t>
                              </m:r>
                              <m:r>
                                <a:rPr lang="zh-CN" altLang="en-US" i="0">
                                  <a:latin typeface="Cambria Math" panose="02040503050406030204" pitchFamily="18" charset="0"/>
                                </a:rPr>
                                <m:t>(</m:t>
                              </m:r>
                              <m:r>
                                <a:rPr lang="zh-CN" altLang="en-US" i="1">
                                  <a:latin typeface="Cambria Math" panose="02040503050406030204" pitchFamily="18" charset="0"/>
                                </a:rPr>
                                <m:t>𝐿𝑖𝑛𝑒𝑎𝑟</m:t>
                              </m:r>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𝐻</m:t>
                                  </m:r>
                                </m:e>
                              </m:acc>
                              <m:r>
                                <a:rPr lang="zh-CN" altLang="en-US" i="0">
                                  <a:latin typeface="Cambria Math" panose="02040503050406030204" pitchFamily="18" charset="0"/>
                                </a:rPr>
                                <m:t>)</m:t>
                              </m:r>
                            </m:e>
                          </m:d>
                        </m:oMath>
                      </m:oMathPara>
                    </a14:m>
                    <a:endParaRPr lang="zh-CN" altLang="en-US" dirty="0"/>
                  </a:p>
                </p:txBody>
              </p:sp>
            </mc:Choice>
            <mc:Fallback xmlns="">
              <p:sp>
                <p:nvSpPr>
                  <p:cNvPr id="25" name="矩形 24">
                    <a:extLst>
                      <a:ext uri="{FF2B5EF4-FFF2-40B4-BE49-F238E27FC236}">
                        <a16:creationId xmlns:a16="http://schemas.microsoft.com/office/drawing/2014/main" id="{F1BDB851-ED75-48C3-B329-1027BACEB140}"/>
                      </a:ext>
                    </a:extLst>
                  </p:cNvPr>
                  <p:cNvSpPr>
                    <a:spLocks noRot="1" noChangeAspect="1" noMove="1" noResize="1" noEditPoints="1" noAdjustHandles="1" noChangeArrowheads="1" noChangeShapeType="1" noTextEdit="1"/>
                  </p:cNvSpPr>
                  <p:nvPr/>
                </p:nvSpPr>
                <p:spPr>
                  <a:xfrm>
                    <a:off x="652661" y="5446270"/>
                    <a:ext cx="3184654" cy="369332"/>
                  </a:xfrm>
                  <a:prstGeom prst="rect">
                    <a:avLst/>
                  </a:prstGeom>
                  <a:blipFill>
                    <a:blip r:embed="rId11"/>
                    <a:stretch>
                      <a:fillRect t="-120000" r="-15517"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29CF8765-338D-43FD-8B08-AC8C6BDACFD3}"/>
                      </a:ext>
                    </a:extLst>
                  </p:cNvPr>
                  <p:cNvSpPr/>
                  <p:nvPr/>
                </p:nvSpPr>
                <p:spPr>
                  <a:xfrm>
                    <a:off x="652661" y="5939884"/>
                    <a:ext cx="38885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𝑒</m:t>
                          </m:r>
                          <m:r>
                            <a:rPr lang="zh-CN" altLang="en-US" i="0">
                              <a:latin typeface="Cambria Math" panose="02040503050406030204" pitchFamily="18" charset="0"/>
                            </a:rPr>
                            <m:t>=</m:t>
                          </m:r>
                          <m:r>
                            <a:rPr lang="zh-CN" altLang="en-US" i="1">
                              <a:latin typeface="Cambria Math" panose="02040503050406030204" pitchFamily="18" charset="0"/>
                            </a:rPr>
                            <m:t>𝑚𝑎𝑥</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𝑒</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𝑠</m:t>
                                  </m:r>
                                </m:sub>
                              </m:sSub>
                            </m:e>
                          </m:d>
                          <m:r>
                            <a:rPr lang="zh-CN" altLang="en-US" i="0">
                              <a:latin typeface="Cambria Math" panose="02040503050406030204" pitchFamily="18" charset="0"/>
                            </a:rPr>
                            <m:t>     0≤</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𝑒</m:t>
                          </m:r>
                          <m:r>
                            <a:rPr lang="zh-CN" altLang="en-US" i="0">
                              <a:latin typeface="Cambria Math" panose="02040503050406030204" pitchFamily="18" charset="0"/>
                            </a:rPr>
                            <m:t>≤</m:t>
                          </m:r>
                          <m:r>
                            <a:rPr lang="zh-CN" altLang="en-US" i="1">
                              <a:latin typeface="Cambria Math" panose="02040503050406030204" pitchFamily="18" charset="0"/>
                            </a:rPr>
                            <m:t>𝑛</m:t>
                          </m:r>
                        </m:oMath>
                      </m:oMathPara>
                    </a14:m>
                    <a:endParaRPr lang="zh-CN" altLang="en-US" dirty="0"/>
                  </a:p>
                </p:txBody>
              </p:sp>
            </mc:Choice>
            <mc:Fallback xmlns="">
              <p:sp>
                <p:nvSpPr>
                  <p:cNvPr id="27" name="矩形 26">
                    <a:extLst>
                      <a:ext uri="{FF2B5EF4-FFF2-40B4-BE49-F238E27FC236}">
                        <a16:creationId xmlns:a16="http://schemas.microsoft.com/office/drawing/2014/main" id="{29CF8765-338D-43FD-8B08-AC8C6BDACFD3}"/>
                      </a:ext>
                    </a:extLst>
                  </p:cNvPr>
                  <p:cNvSpPr>
                    <a:spLocks noRot="1" noChangeAspect="1" noMove="1" noResize="1" noEditPoints="1" noAdjustHandles="1" noChangeArrowheads="1" noChangeShapeType="1" noTextEdit="1"/>
                  </p:cNvSpPr>
                  <p:nvPr/>
                </p:nvSpPr>
                <p:spPr>
                  <a:xfrm>
                    <a:off x="652661" y="5939884"/>
                    <a:ext cx="3888500" cy="369332"/>
                  </a:xfrm>
                  <a:prstGeom prst="rect">
                    <a:avLst/>
                  </a:prstGeom>
                  <a:blipFill>
                    <a:blip r:embed="rId12"/>
                    <a:stretch>
                      <a:fillRect b="-8333"/>
                    </a:stretch>
                  </a:blipFill>
                </p:spPr>
                <p:txBody>
                  <a:bodyPr/>
                  <a:lstStyle/>
                  <a:p>
                    <a:r>
                      <a:rPr lang="zh-CN" altLang="en-US">
                        <a:noFill/>
                      </a:rPr>
                      <a:t> </a:t>
                    </a:r>
                  </a:p>
                </p:txBody>
              </p:sp>
            </mc:Fallback>
          </mc:AlternateContent>
        </p:grpSp>
      </p:grpSp>
      <p:pic>
        <p:nvPicPr>
          <p:cNvPr id="8" name="图片 7">
            <a:extLst>
              <a:ext uri="{FF2B5EF4-FFF2-40B4-BE49-F238E27FC236}">
                <a16:creationId xmlns:a16="http://schemas.microsoft.com/office/drawing/2014/main" id="{A9744B42-D8EE-4329-B96E-045F3E65083F}"/>
              </a:ext>
            </a:extLst>
          </p:cNvPr>
          <p:cNvPicPr>
            <a:picLocks noChangeAspect="1"/>
          </p:cNvPicPr>
          <p:nvPr/>
        </p:nvPicPr>
        <p:blipFill>
          <a:blip r:embed="rId13"/>
          <a:stretch>
            <a:fillRect/>
          </a:stretch>
        </p:blipFill>
        <p:spPr>
          <a:xfrm>
            <a:off x="6429009" y="765667"/>
            <a:ext cx="4969436" cy="6155966"/>
          </a:xfrm>
          <a:prstGeom prst="rect">
            <a:avLst/>
          </a:prstGeom>
        </p:spPr>
      </p:pic>
      <p:cxnSp>
        <p:nvCxnSpPr>
          <p:cNvPr id="28" name="直接连接符 27">
            <a:extLst>
              <a:ext uri="{FF2B5EF4-FFF2-40B4-BE49-F238E27FC236}">
                <a16:creationId xmlns:a16="http://schemas.microsoft.com/office/drawing/2014/main" id="{5B4C18AD-FA8B-4DA5-8CCC-593C14DC7283}"/>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9" name="图片 28">
            <a:extLst>
              <a:ext uri="{FF2B5EF4-FFF2-40B4-BE49-F238E27FC236}">
                <a16:creationId xmlns:a16="http://schemas.microsoft.com/office/drawing/2014/main" id="{D2E940F1-E2F4-4999-9F51-6A810AE37F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30" name="文本框 29">
            <a:extLst>
              <a:ext uri="{FF2B5EF4-FFF2-40B4-BE49-F238E27FC236}">
                <a16:creationId xmlns:a16="http://schemas.microsoft.com/office/drawing/2014/main" id="{938DBD8A-462E-4221-8161-FDFB8E6C76CC}"/>
              </a:ext>
            </a:extLst>
          </p:cNvPr>
          <p:cNvSpPr txBox="1"/>
          <p:nvPr/>
        </p:nvSpPr>
        <p:spPr>
          <a:xfrm>
            <a:off x="30480" y="841324"/>
            <a:ext cx="1800500"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模型介绍</a:t>
            </a:r>
          </a:p>
        </p:txBody>
      </p:sp>
    </p:spTree>
    <p:extLst>
      <p:ext uri="{BB962C8B-B14F-4D97-AF65-F5344CB8AC3E}">
        <p14:creationId xmlns:p14="http://schemas.microsoft.com/office/powerpoint/2010/main" val="4485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BA5FBB-5EF7-44AB-A0B1-8B0258A94FFF}"/>
              </a:ext>
            </a:extLst>
          </p:cNvPr>
          <p:cNvGrpSpPr/>
          <p:nvPr/>
        </p:nvGrpSpPr>
        <p:grpSpPr>
          <a:xfrm>
            <a:off x="952715" y="5885770"/>
            <a:ext cx="6187048" cy="624903"/>
            <a:chOff x="959841" y="5736745"/>
            <a:chExt cx="6187048" cy="624903"/>
          </a:xfrm>
        </p:grpSpPr>
        <p:sp>
          <p:nvSpPr>
            <p:cNvPr id="4" name="矩形 3">
              <a:extLst>
                <a:ext uri="{FF2B5EF4-FFF2-40B4-BE49-F238E27FC236}">
                  <a16:creationId xmlns:a16="http://schemas.microsoft.com/office/drawing/2014/main" id="{2020BBE5-D7DD-4EAA-92D1-545E6C9AA3FB}"/>
                </a:ext>
              </a:extLst>
            </p:cNvPr>
            <p:cNvSpPr/>
            <p:nvPr/>
          </p:nvSpPr>
          <p:spPr>
            <a:xfrm>
              <a:off x="959841" y="5736745"/>
              <a:ext cx="2278528" cy="523220"/>
            </a:xfrm>
            <a:prstGeom prst="rect">
              <a:avLst/>
            </a:prstGeom>
          </p:spPr>
          <p:txBody>
            <a:bodyPr wrap="square">
              <a:spAutoFit/>
            </a:bodyPr>
            <a:lstStyle/>
            <a:p>
              <a:r>
                <a:rPr lang="en-US" altLang="zh-CN" sz="1400" kern="100" dirty="0" err="1">
                  <a:latin typeface="+mn-ea"/>
                </a:rPr>
                <a:t>DuReader</a:t>
              </a:r>
              <a:r>
                <a:rPr lang="zh-CN" altLang="zh-CN" sz="1400" kern="100" dirty="0">
                  <a:latin typeface="+mn-ea"/>
                  <a:cs typeface="Times New Roman" panose="02020603050405020304" pitchFamily="18" charset="0"/>
                </a:rPr>
                <a:t>数据集各种类型答案所占的比例</a:t>
              </a:r>
              <a:endParaRPr lang="zh-CN" altLang="en-US" sz="1400" dirty="0">
                <a:latin typeface="+mn-ea"/>
              </a:endParaRPr>
            </a:p>
          </p:txBody>
        </p:sp>
        <p:sp>
          <p:nvSpPr>
            <p:cNvPr id="5" name="矩形 4">
              <a:extLst>
                <a:ext uri="{FF2B5EF4-FFF2-40B4-BE49-F238E27FC236}">
                  <a16:creationId xmlns:a16="http://schemas.microsoft.com/office/drawing/2014/main" id="{EAFF0D31-E51C-490F-9FFA-B6F386C168AE}"/>
                </a:ext>
              </a:extLst>
            </p:cNvPr>
            <p:cNvSpPr/>
            <p:nvPr/>
          </p:nvSpPr>
          <p:spPr>
            <a:xfrm>
              <a:off x="4242989" y="5793031"/>
              <a:ext cx="2903900" cy="568617"/>
            </a:xfrm>
            <a:prstGeom prst="rect">
              <a:avLst/>
            </a:prstGeom>
          </p:spPr>
          <p:txBody>
            <a:bodyPr wrap="square">
              <a:spAutoFit/>
            </a:bodyPr>
            <a:lstStyle/>
            <a:p>
              <a:pPr marL="133350" marR="133350" indent="228600" algn="ctr">
                <a:lnSpc>
                  <a:spcPct val="115000"/>
                </a:lnSpc>
                <a:spcAft>
                  <a:spcPts val="0"/>
                </a:spcAft>
              </a:pPr>
              <a:r>
                <a:rPr lang="en-US" altLang="zh-CN" sz="1400" kern="100" dirty="0">
                  <a:latin typeface="+mn-ea"/>
                  <a:cs typeface="Times New Roman" panose="02020603050405020304" pitchFamily="18" charset="0"/>
                </a:rPr>
                <a:t>SQuAD2.0</a:t>
              </a:r>
              <a:r>
                <a:rPr lang="zh-CN" altLang="zh-CN" sz="1400" kern="100" dirty="0">
                  <a:latin typeface="+mn-ea"/>
                  <a:cs typeface="Times New Roman" panose="02020603050405020304" pitchFamily="18" charset="0"/>
                </a:rPr>
                <a:t>数据集有答案和没有答案的问题占的比例</a:t>
              </a:r>
              <a:endParaRPr lang="zh-CN" altLang="zh-CN" kern="100" dirty="0">
                <a:effectLst/>
                <a:latin typeface="+mn-ea"/>
                <a:cs typeface="Times New Roman" panose="02020603050405020304" pitchFamily="18" charset="0"/>
              </a:endParaRPr>
            </a:p>
          </p:txBody>
        </p:sp>
      </p:grpSp>
      <p:pic>
        <p:nvPicPr>
          <p:cNvPr id="19" name="图片 18">
            <a:extLst>
              <a:ext uri="{FF2B5EF4-FFF2-40B4-BE49-F238E27FC236}">
                <a16:creationId xmlns:a16="http://schemas.microsoft.com/office/drawing/2014/main" id="{A5ABDB5C-3A7B-49F0-8F7A-780C4FBFCF3F}"/>
              </a:ext>
            </a:extLst>
          </p:cNvPr>
          <p:cNvPicPr/>
          <p:nvPr/>
        </p:nvPicPr>
        <p:blipFill>
          <a:blip r:embed="rId3"/>
          <a:stretch>
            <a:fillRect/>
          </a:stretch>
        </p:blipFill>
        <p:spPr>
          <a:xfrm>
            <a:off x="7745778" y="3494777"/>
            <a:ext cx="4011824" cy="2390993"/>
          </a:xfrm>
          <a:prstGeom prst="rect">
            <a:avLst/>
          </a:prstGeom>
        </p:spPr>
      </p:pic>
      <p:sp>
        <p:nvSpPr>
          <p:cNvPr id="7" name="矩形 6">
            <a:extLst>
              <a:ext uri="{FF2B5EF4-FFF2-40B4-BE49-F238E27FC236}">
                <a16:creationId xmlns:a16="http://schemas.microsoft.com/office/drawing/2014/main" id="{3D0A19AE-D40F-4622-9DCD-831CA85D9DDD}"/>
              </a:ext>
            </a:extLst>
          </p:cNvPr>
          <p:cNvSpPr/>
          <p:nvPr/>
        </p:nvSpPr>
        <p:spPr>
          <a:xfrm>
            <a:off x="8900183" y="6053871"/>
            <a:ext cx="2339102" cy="307777"/>
          </a:xfrm>
          <a:prstGeom prst="rect">
            <a:avLst/>
          </a:prstGeom>
        </p:spPr>
        <p:txBody>
          <a:bodyPr wrap="none">
            <a:spAutoFit/>
          </a:bodyPr>
          <a:lstStyle/>
          <a:p>
            <a:r>
              <a:rPr lang="zh-CN" altLang="zh-CN" sz="1400" kern="100" dirty="0">
                <a:latin typeface="+mn-ea"/>
                <a:cs typeface="Times New Roman" panose="02020603050405020304" pitchFamily="18" charset="0"/>
              </a:rPr>
              <a:t>各数据集段落平均长度对比</a:t>
            </a:r>
            <a:endParaRPr lang="zh-CN" altLang="en-US" sz="1400" kern="100" dirty="0">
              <a:latin typeface="+mn-ea"/>
              <a:cs typeface="Times New Roman" panose="02020603050405020304" pitchFamily="18" charset="0"/>
            </a:endParaRPr>
          </a:p>
        </p:txBody>
      </p:sp>
      <p:sp>
        <p:nvSpPr>
          <p:cNvPr id="23" name="矩形 22">
            <a:extLst>
              <a:ext uri="{FF2B5EF4-FFF2-40B4-BE49-F238E27FC236}">
                <a16:creationId xmlns:a16="http://schemas.microsoft.com/office/drawing/2014/main" id="{9F03B8B3-56B5-4410-BC18-5715C184676B}"/>
              </a:ext>
            </a:extLst>
          </p:cNvPr>
          <p:cNvSpPr/>
          <p:nvPr/>
        </p:nvSpPr>
        <p:spPr>
          <a:xfrm>
            <a:off x="505172" y="906751"/>
            <a:ext cx="1762021"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实验结果</a:t>
            </a:r>
          </a:p>
        </p:txBody>
      </p:sp>
      <p:cxnSp>
        <p:nvCxnSpPr>
          <p:cNvPr id="24" name="直接连接符 23">
            <a:extLst>
              <a:ext uri="{FF2B5EF4-FFF2-40B4-BE49-F238E27FC236}">
                <a16:creationId xmlns:a16="http://schemas.microsoft.com/office/drawing/2014/main" id="{4E5C8373-EB2C-46CD-BAC5-4BD76312D2BA}"/>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5" name="图片 24">
            <a:extLst>
              <a:ext uri="{FF2B5EF4-FFF2-40B4-BE49-F238E27FC236}">
                <a16:creationId xmlns:a16="http://schemas.microsoft.com/office/drawing/2014/main" id="{4851099A-1E06-41B9-ADCB-4FFD1210D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sp>
        <p:nvSpPr>
          <p:cNvPr id="26" name="文本框 25">
            <a:extLst>
              <a:ext uri="{FF2B5EF4-FFF2-40B4-BE49-F238E27FC236}">
                <a16:creationId xmlns:a16="http://schemas.microsoft.com/office/drawing/2014/main" id="{5F6C798D-C08F-48E4-A95E-008AB45F34F3}"/>
              </a:ext>
            </a:extLst>
          </p:cNvPr>
          <p:cNvSpPr txBox="1"/>
          <p:nvPr/>
        </p:nvSpPr>
        <p:spPr>
          <a:xfrm>
            <a:off x="0" y="7044"/>
            <a:ext cx="10787742"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基于</a:t>
            </a:r>
            <a:r>
              <a:rPr lang="en-US" altLang="zh-CN" sz="2800" b="1" dirty="0">
                <a:solidFill>
                  <a:schemeClr val="accent1"/>
                </a:solidFill>
                <a:latin typeface="华文宋体" panose="02010600040101010101" pitchFamily="2" charset="-122"/>
                <a:ea typeface="华文宋体" panose="02010600040101010101" pitchFamily="2" charset="-122"/>
              </a:rPr>
              <a:t>BERT</a:t>
            </a:r>
            <a:r>
              <a:rPr lang="zh-CN" altLang="en-US" sz="2800" b="1" dirty="0">
                <a:solidFill>
                  <a:schemeClr val="accent1"/>
                </a:solidFill>
                <a:latin typeface="华文宋体" panose="02010600040101010101" pitchFamily="2" charset="-122"/>
                <a:ea typeface="华文宋体" panose="02010600040101010101" pitchFamily="2" charset="-122"/>
              </a:rPr>
              <a:t>和句法依存关系注意力机制的阅读理解模型</a:t>
            </a:r>
          </a:p>
        </p:txBody>
      </p:sp>
      <p:pic>
        <p:nvPicPr>
          <p:cNvPr id="3" name="图片 2">
            <a:extLst>
              <a:ext uri="{FF2B5EF4-FFF2-40B4-BE49-F238E27FC236}">
                <a16:creationId xmlns:a16="http://schemas.microsoft.com/office/drawing/2014/main" id="{961AE732-F187-4BAF-9EF4-B25D79571687}"/>
              </a:ext>
            </a:extLst>
          </p:cNvPr>
          <p:cNvPicPr>
            <a:picLocks noChangeAspect="1"/>
          </p:cNvPicPr>
          <p:nvPr/>
        </p:nvPicPr>
        <p:blipFill>
          <a:blip r:embed="rId5"/>
          <a:stretch>
            <a:fillRect/>
          </a:stretch>
        </p:blipFill>
        <p:spPr>
          <a:xfrm>
            <a:off x="594117" y="1523175"/>
            <a:ext cx="7687614" cy="1835200"/>
          </a:xfrm>
          <a:prstGeom prst="rect">
            <a:avLst/>
          </a:prstGeom>
        </p:spPr>
      </p:pic>
      <p:pic>
        <p:nvPicPr>
          <p:cNvPr id="8" name="图片 7">
            <a:extLst>
              <a:ext uri="{FF2B5EF4-FFF2-40B4-BE49-F238E27FC236}">
                <a16:creationId xmlns:a16="http://schemas.microsoft.com/office/drawing/2014/main" id="{A562F015-A54C-4BC3-82BE-25C43CD35BBB}"/>
              </a:ext>
            </a:extLst>
          </p:cNvPr>
          <p:cNvPicPr>
            <a:picLocks noChangeAspect="1"/>
          </p:cNvPicPr>
          <p:nvPr/>
        </p:nvPicPr>
        <p:blipFill>
          <a:blip r:embed="rId6"/>
          <a:stretch>
            <a:fillRect/>
          </a:stretch>
        </p:blipFill>
        <p:spPr>
          <a:xfrm>
            <a:off x="248000" y="3828034"/>
            <a:ext cx="3634212" cy="2092767"/>
          </a:xfrm>
          <a:prstGeom prst="rect">
            <a:avLst/>
          </a:prstGeom>
        </p:spPr>
      </p:pic>
      <p:pic>
        <p:nvPicPr>
          <p:cNvPr id="14" name="图片 13">
            <a:extLst>
              <a:ext uri="{FF2B5EF4-FFF2-40B4-BE49-F238E27FC236}">
                <a16:creationId xmlns:a16="http://schemas.microsoft.com/office/drawing/2014/main" id="{58EE4655-C754-4BAB-8D97-B1754FAA3BCD}"/>
              </a:ext>
            </a:extLst>
          </p:cNvPr>
          <p:cNvPicPr>
            <a:picLocks noChangeAspect="1"/>
          </p:cNvPicPr>
          <p:nvPr/>
        </p:nvPicPr>
        <p:blipFill>
          <a:blip r:embed="rId7"/>
          <a:stretch>
            <a:fillRect/>
          </a:stretch>
        </p:blipFill>
        <p:spPr>
          <a:xfrm>
            <a:off x="3974689" y="3828034"/>
            <a:ext cx="3063786" cy="2073476"/>
          </a:xfrm>
          <a:prstGeom prst="rect">
            <a:avLst/>
          </a:prstGeom>
        </p:spPr>
      </p:pic>
    </p:spTree>
    <p:extLst>
      <p:ext uri="{BB962C8B-B14F-4D97-AF65-F5344CB8AC3E}">
        <p14:creationId xmlns:p14="http://schemas.microsoft.com/office/powerpoint/2010/main" val="42631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CB2DE184-0A3B-499A-8FE4-F945D7993FF7}"/>
              </a:ext>
            </a:extLst>
          </p:cNvPr>
          <p:cNvSpPr txBox="1"/>
          <p:nvPr/>
        </p:nvSpPr>
        <p:spPr>
          <a:xfrm>
            <a:off x="0" y="40126"/>
            <a:ext cx="11229702"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融合蕴含关系特征和其它文本特征的候选答案排序模型</a:t>
            </a:r>
          </a:p>
        </p:txBody>
      </p:sp>
      <p:sp>
        <p:nvSpPr>
          <p:cNvPr id="59" name="文本框 58">
            <a:extLst>
              <a:ext uri="{FF2B5EF4-FFF2-40B4-BE49-F238E27FC236}">
                <a16:creationId xmlns:a16="http://schemas.microsoft.com/office/drawing/2014/main" id="{F77626EA-E1DD-4031-BD23-DB80A5E3FB25}"/>
              </a:ext>
            </a:extLst>
          </p:cNvPr>
          <p:cNvSpPr txBox="1"/>
          <p:nvPr/>
        </p:nvSpPr>
        <p:spPr>
          <a:xfrm>
            <a:off x="426770" y="866943"/>
            <a:ext cx="2710542"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研究挑战</a:t>
            </a:r>
          </a:p>
        </p:txBody>
      </p:sp>
      <p:sp>
        <p:nvSpPr>
          <p:cNvPr id="60" name="文本框 59">
            <a:extLst>
              <a:ext uri="{FF2B5EF4-FFF2-40B4-BE49-F238E27FC236}">
                <a16:creationId xmlns:a16="http://schemas.microsoft.com/office/drawing/2014/main" id="{01922870-74DD-4568-BB82-FCE0BB036EA1}"/>
              </a:ext>
            </a:extLst>
          </p:cNvPr>
          <p:cNvSpPr txBox="1"/>
          <p:nvPr/>
        </p:nvSpPr>
        <p:spPr>
          <a:xfrm>
            <a:off x="476699" y="3817595"/>
            <a:ext cx="2710542"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解决方案</a:t>
            </a:r>
          </a:p>
        </p:txBody>
      </p:sp>
      <p:sp>
        <p:nvSpPr>
          <p:cNvPr id="5" name="文本框 4">
            <a:extLst>
              <a:ext uri="{FF2B5EF4-FFF2-40B4-BE49-F238E27FC236}">
                <a16:creationId xmlns:a16="http://schemas.microsoft.com/office/drawing/2014/main" id="{771450E8-21F0-44E0-BCD2-75B2A805D37D}"/>
              </a:ext>
            </a:extLst>
          </p:cNvPr>
          <p:cNvSpPr txBox="1"/>
          <p:nvPr/>
        </p:nvSpPr>
        <p:spPr>
          <a:xfrm>
            <a:off x="426770" y="1428750"/>
            <a:ext cx="5669230" cy="1884618"/>
          </a:xfrm>
          <a:prstGeom prst="rect">
            <a:avLst/>
          </a:prstGeom>
          <a:noFill/>
        </p:spPr>
        <p:txBody>
          <a:bodyPr wrap="square" rtlCol="0">
            <a:spAutoFit/>
          </a:bodyPr>
          <a:lstStyle/>
          <a:p>
            <a:pPr>
              <a:lnSpc>
                <a:spcPct val="150000"/>
              </a:lnSpc>
            </a:pPr>
            <a:r>
              <a:rPr lang="zh-CN" altLang="en-US" sz="2000" dirty="0"/>
              <a:t>      基于抽取的机器阅读理解模型对于存在误导的对抗性样本的表现脆弱。</a:t>
            </a:r>
            <a:endParaRPr lang="en-US" altLang="zh-CN" sz="2000" dirty="0"/>
          </a:p>
          <a:p>
            <a:pPr>
              <a:lnSpc>
                <a:spcPct val="150000"/>
              </a:lnSpc>
            </a:pPr>
            <a:r>
              <a:rPr lang="en-US" altLang="zh-CN" sz="2000" dirty="0"/>
              <a:t>      </a:t>
            </a:r>
            <a:r>
              <a:rPr lang="zh-CN" altLang="en-US" sz="2000" dirty="0"/>
              <a:t>传统的基于二分类算法的候选答案排序方法性能有待提高。</a:t>
            </a:r>
          </a:p>
        </p:txBody>
      </p:sp>
      <p:sp>
        <p:nvSpPr>
          <p:cNvPr id="61" name="文本框 60">
            <a:extLst>
              <a:ext uri="{FF2B5EF4-FFF2-40B4-BE49-F238E27FC236}">
                <a16:creationId xmlns:a16="http://schemas.microsoft.com/office/drawing/2014/main" id="{7932D9B6-7DD5-40AF-AAC8-812246EB44FC}"/>
              </a:ext>
            </a:extLst>
          </p:cNvPr>
          <p:cNvSpPr txBox="1"/>
          <p:nvPr/>
        </p:nvSpPr>
        <p:spPr>
          <a:xfrm>
            <a:off x="333006" y="4362325"/>
            <a:ext cx="5598721" cy="961289"/>
          </a:xfrm>
          <a:prstGeom prst="rect">
            <a:avLst/>
          </a:prstGeom>
          <a:noFill/>
        </p:spPr>
        <p:txBody>
          <a:bodyPr wrap="square" rtlCol="0">
            <a:spAutoFit/>
          </a:bodyPr>
          <a:lstStyle/>
          <a:p>
            <a:pPr>
              <a:lnSpc>
                <a:spcPct val="150000"/>
              </a:lnSpc>
            </a:pPr>
            <a:r>
              <a:rPr lang="zh-CN" altLang="en-US" sz="2000" dirty="0"/>
              <a:t>      提出一种</a:t>
            </a:r>
            <a:r>
              <a:rPr lang="zh-CN" altLang="en-US" sz="2000" b="1" dirty="0"/>
              <a:t>基于候选答案对的融合蕴含关系特征和其它文本特征的候选答案排序模型</a:t>
            </a:r>
          </a:p>
        </p:txBody>
      </p:sp>
      <p:grpSp>
        <p:nvGrpSpPr>
          <p:cNvPr id="7" name="组合 6">
            <a:extLst>
              <a:ext uri="{FF2B5EF4-FFF2-40B4-BE49-F238E27FC236}">
                <a16:creationId xmlns:a16="http://schemas.microsoft.com/office/drawing/2014/main" id="{0FAF095C-D100-42B8-AB13-8E878D9343A4}"/>
              </a:ext>
            </a:extLst>
          </p:cNvPr>
          <p:cNvGrpSpPr/>
          <p:nvPr/>
        </p:nvGrpSpPr>
        <p:grpSpPr>
          <a:xfrm>
            <a:off x="6319775" y="1266495"/>
            <a:ext cx="5669231" cy="4850990"/>
            <a:chOff x="6224164" y="1082436"/>
            <a:chExt cx="5853782" cy="5081823"/>
          </a:xfrm>
        </p:grpSpPr>
        <p:pic>
          <p:nvPicPr>
            <p:cNvPr id="4" name="图片 3">
              <a:extLst>
                <a:ext uri="{FF2B5EF4-FFF2-40B4-BE49-F238E27FC236}">
                  <a16:creationId xmlns:a16="http://schemas.microsoft.com/office/drawing/2014/main" id="{0AAD469B-864A-4077-98CF-ECBD6D6105A3}"/>
                </a:ext>
              </a:extLst>
            </p:cNvPr>
            <p:cNvPicPr>
              <a:picLocks noChangeAspect="1"/>
            </p:cNvPicPr>
            <p:nvPr/>
          </p:nvPicPr>
          <p:blipFill>
            <a:blip r:embed="rId3"/>
            <a:stretch>
              <a:fillRect/>
            </a:stretch>
          </p:blipFill>
          <p:spPr>
            <a:xfrm>
              <a:off x="6224164" y="1082436"/>
              <a:ext cx="5853782" cy="5081823"/>
            </a:xfrm>
            <a:prstGeom prst="rect">
              <a:avLst/>
            </a:prstGeom>
          </p:spPr>
        </p:pic>
        <p:grpSp>
          <p:nvGrpSpPr>
            <p:cNvPr id="25" name="组合 24">
              <a:extLst>
                <a:ext uri="{FF2B5EF4-FFF2-40B4-BE49-F238E27FC236}">
                  <a16:creationId xmlns:a16="http://schemas.microsoft.com/office/drawing/2014/main" id="{D109DC78-2F8D-4409-88B7-65B27CBEF99F}"/>
                </a:ext>
              </a:extLst>
            </p:cNvPr>
            <p:cNvGrpSpPr/>
            <p:nvPr/>
          </p:nvGrpSpPr>
          <p:grpSpPr>
            <a:xfrm>
              <a:off x="8591961" y="1558691"/>
              <a:ext cx="2036519" cy="4328823"/>
              <a:chOff x="8246312" y="1649429"/>
              <a:chExt cx="2107505" cy="4247785"/>
            </a:xfrm>
          </p:grpSpPr>
          <p:sp>
            <p:nvSpPr>
              <p:cNvPr id="20" name="箭头: 上下 19">
                <a:extLst>
                  <a:ext uri="{FF2B5EF4-FFF2-40B4-BE49-F238E27FC236}">
                    <a16:creationId xmlns:a16="http://schemas.microsoft.com/office/drawing/2014/main" id="{F2AC4C16-6378-4B73-B3B2-4E82D79BBC30}"/>
                  </a:ext>
                </a:extLst>
              </p:cNvPr>
              <p:cNvSpPr/>
              <p:nvPr/>
            </p:nvSpPr>
            <p:spPr>
              <a:xfrm rot="764395">
                <a:off x="9541090" y="1657350"/>
                <a:ext cx="185840" cy="800100"/>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下 20">
                <a:extLst>
                  <a:ext uri="{FF2B5EF4-FFF2-40B4-BE49-F238E27FC236}">
                    <a16:creationId xmlns:a16="http://schemas.microsoft.com/office/drawing/2014/main" id="{7797E251-9FB3-4A95-93A8-2F563AC9B92A}"/>
                  </a:ext>
                </a:extLst>
              </p:cNvPr>
              <p:cNvSpPr/>
              <p:nvPr/>
            </p:nvSpPr>
            <p:spPr>
              <a:xfrm rot="619384">
                <a:off x="10197948" y="1649429"/>
                <a:ext cx="155869" cy="1293636"/>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上下 22">
                <a:extLst>
                  <a:ext uri="{FF2B5EF4-FFF2-40B4-BE49-F238E27FC236}">
                    <a16:creationId xmlns:a16="http://schemas.microsoft.com/office/drawing/2014/main" id="{8B12EEA4-EEEA-449E-9CE2-21D6796FA493}"/>
                  </a:ext>
                </a:extLst>
              </p:cNvPr>
              <p:cNvSpPr/>
              <p:nvPr/>
            </p:nvSpPr>
            <p:spPr>
              <a:xfrm rot="948550">
                <a:off x="9779198" y="4215181"/>
                <a:ext cx="157700" cy="809130"/>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2C29F3E8-F933-4902-A4B5-70F61A45F547}"/>
                  </a:ext>
                </a:extLst>
              </p:cNvPr>
              <p:cNvSpPr/>
              <p:nvPr/>
            </p:nvSpPr>
            <p:spPr>
              <a:xfrm rot="19603527">
                <a:off x="8246312" y="4339258"/>
                <a:ext cx="181898" cy="1557956"/>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cxnSp>
        <p:nvCxnSpPr>
          <p:cNvPr id="16" name="直接连接符 15">
            <a:extLst>
              <a:ext uri="{FF2B5EF4-FFF2-40B4-BE49-F238E27FC236}">
                <a16:creationId xmlns:a16="http://schemas.microsoft.com/office/drawing/2014/main" id="{F01905C2-F007-40A5-BD48-EECE3413171B}"/>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8" name="图片 17">
            <a:extLst>
              <a:ext uri="{FF2B5EF4-FFF2-40B4-BE49-F238E27FC236}">
                <a16:creationId xmlns:a16="http://schemas.microsoft.com/office/drawing/2014/main" id="{F37F2C39-73D0-4C15-84B4-E847D7ED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cxnSp>
        <p:nvCxnSpPr>
          <p:cNvPr id="19" name="直接连接符 18">
            <a:extLst>
              <a:ext uri="{FF2B5EF4-FFF2-40B4-BE49-F238E27FC236}">
                <a16:creationId xmlns:a16="http://schemas.microsoft.com/office/drawing/2014/main" id="{C559B087-1BCB-4D7E-8C27-86AA88DEC470}"/>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796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CB2DE184-0A3B-499A-8FE4-F945D7993FF7}"/>
              </a:ext>
            </a:extLst>
          </p:cNvPr>
          <p:cNvSpPr txBox="1"/>
          <p:nvPr/>
        </p:nvSpPr>
        <p:spPr>
          <a:xfrm>
            <a:off x="0" y="17549"/>
            <a:ext cx="11501844" cy="523220"/>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b="1" dirty="0">
                <a:solidFill>
                  <a:schemeClr val="accent1"/>
                </a:solidFill>
                <a:latin typeface="华文宋体" panose="02010600040101010101" pitchFamily="2" charset="-122"/>
                <a:ea typeface="华文宋体" panose="02010600040101010101" pitchFamily="2" charset="-122"/>
              </a:rPr>
              <a:t>融合蕴含关系特征和其它文本特征的候选答案排序模型</a:t>
            </a:r>
          </a:p>
        </p:txBody>
      </p:sp>
      <p:sp>
        <p:nvSpPr>
          <p:cNvPr id="2" name="文本框 1">
            <a:extLst>
              <a:ext uri="{FF2B5EF4-FFF2-40B4-BE49-F238E27FC236}">
                <a16:creationId xmlns:a16="http://schemas.microsoft.com/office/drawing/2014/main" id="{B263B5CF-9BD0-4BD4-BB56-2EB181935D14}"/>
              </a:ext>
            </a:extLst>
          </p:cNvPr>
          <p:cNvSpPr txBox="1"/>
          <p:nvPr/>
        </p:nvSpPr>
        <p:spPr>
          <a:xfrm>
            <a:off x="0" y="1372731"/>
            <a:ext cx="4579443" cy="499624"/>
          </a:xfrm>
          <a:prstGeom prst="rect">
            <a:avLst/>
          </a:prstGeom>
          <a:noFill/>
        </p:spPr>
        <p:txBody>
          <a:bodyPr wrap="square" rtlCol="0">
            <a:spAutoFit/>
          </a:bodyPr>
          <a:lstStyle/>
          <a:p>
            <a:pPr>
              <a:lnSpc>
                <a:spcPct val="150000"/>
              </a:lnSpc>
            </a:pPr>
            <a:r>
              <a:rPr lang="en-US" altLang="zh-CN" sz="2000" dirty="0"/>
              <a:t>1</a:t>
            </a:r>
            <a:r>
              <a:rPr lang="zh-CN" altLang="en-US" sz="2000" dirty="0"/>
              <a:t>、文本蕴含计算</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300DC562-359A-4846-80E1-E5137B4842D0}"/>
              </a:ext>
            </a:extLst>
          </p:cNvPr>
          <p:cNvCxnSpPr>
            <a:cxnSpLocks/>
          </p:cNvCxnSpPr>
          <p:nvPr/>
        </p:nvCxnSpPr>
        <p:spPr>
          <a:xfrm>
            <a:off x="0" y="804129"/>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4" name="图片 13">
            <a:extLst>
              <a:ext uri="{FF2B5EF4-FFF2-40B4-BE49-F238E27FC236}">
                <a16:creationId xmlns:a16="http://schemas.microsoft.com/office/drawing/2014/main" id="{81DA0E7A-7C9A-47E0-BFF1-6BC6038B0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7893" y="40126"/>
            <a:ext cx="2694107" cy="725541"/>
          </a:xfrm>
          <a:prstGeom prst="rect">
            <a:avLst/>
          </a:prstGeom>
        </p:spPr>
      </p:pic>
      <p:cxnSp>
        <p:nvCxnSpPr>
          <p:cNvPr id="15" name="直接连接符 14">
            <a:extLst>
              <a:ext uri="{FF2B5EF4-FFF2-40B4-BE49-F238E27FC236}">
                <a16:creationId xmlns:a16="http://schemas.microsoft.com/office/drawing/2014/main" id="{112E8209-2F58-486C-910D-B447E3154CB9}"/>
              </a:ext>
            </a:extLst>
          </p:cNvPr>
          <p:cNvCxnSpPr>
            <a:cxnSpLocks/>
          </p:cNvCxnSpPr>
          <p:nvPr/>
        </p:nvCxnSpPr>
        <p:spPr>
          <a:xfrm>
            <a:off x="0" y="6239691"/>
            <a:ext cx="12192000" cy="0"/>
          </a:xfrm>
          <a:prstGeom prst="line">
            <a:avLst/>
          </a:prstGeom>
          <a:ln w="762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9D074910-CBA4-4D3D-9313-0C413229424B}"/>
              </a:ext>
            </a:extLst>
          </p:cNvPr>
          <p:cNvSpPr txBox="1"/>
          <p:nvPr/>
        </p:nvSpPr>
        <p:spPr>
          <a:xfrm>
            <a:off x="6265503" y="1341438"/>
            <a:ext cx="4579443" cy="499624"/>
          </a:xfrm>
          <a:prstGeom prst="rect">
            <a:avLst/>
          </a:prstGeom>
          <a:noFill/>
        </p:spPr>
        <p:txBody>
          <a:bodyPr wrap="square" rtlCol="0">
            <a:spAutoFit/>
          </a:bodyPr>
          <a:lstStyle/>
          <a:p>
            <a:pPr>
              <a:lnSpc>
                <a:spcPct val="150000"/>
              </a:lnSpc>
            </a:pPr>
            <a:r>
              <a:rPr lang="en-US" altLang="zh-CN" sz="2000" dirty="0"/>
              <a:t>2</a:t>
            </a:r>
            <a:r>
              <a:rPr lang="zh-CN" altLang="en-US" sz="2000" dirty="0"/>
              <a:t>、特征抽取和特征融合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50125AC-53E9-4E86-A00C-C26731C5017E}"/>
              </a:ext>
            </a:extLst>
          </p:cNvPr>
          <p:cNvSpPr txBox="1"/>
          <p:nvPr/>
        </p:nvSpPr>
        <p:spPr>
          <a:xfrm>
            <a:off x="0" y="857598"/>
            <a:ext cx="1800500"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schemeClr val="accent1"/>
                </a:solidFill>
                <a:latin typeface="华文宋体" panose="02010600040101010101" pitchFamily="2" charset="-122"/>
                <a:ea typeface="华文宋体" panose="02010600040101010101" pitchFamily="2" charset="-122"/>
              </a:rPr>
              <a:t>模型介绍</a:t>
            </a:r>
          </a:p>
        </p:txBody>
      </p:sp>
      <p:pic>
        <p:nvPicPr>
          <p:cNvPr id="6" name="图片 5">
            <a:extLst>
              <a:ext uri="{FF2B5EF4-FFF2-40B4-BE49-F238E27FC236}">
                <a16:creationId xmlns:a16="http://schemas.microsoft.com/office/drawing/2014/main" id="{EE53623E-5A42-41B0-B3BA-37D54E6DDD9E}"/>
              </a:ext>
            </a:extLst>
          </p:cNvPr>
          <p:cNvPicPr>
            <a:picLocks noChangeAspect="1"/>
          </p:cNvPicPr>
          <p:nvPr/>
        </p:nvPicPr>
        <p:blipFill>
          <a:blip r:embed="rId4"/>
          <a:stretch>
            <a:fillRect/>
          </a:stretch>
        </p:blipFill>
        <p:spPr>
          <a:xfrm>
            <a:off x="0" y="1960056"/>
            <a:ext cx="6000791" cy="4087341"/>
          </a:xfrm>
          <a:prstGeom prst="rect">
            <a:avLst/>
          </a:prstGeom>
        </p:spPr>
      </p:pic>
      <p:pic>
        <p:nvPicPr>
          <p:cNvPr id="10" name="图片 9">
            <a:extLst>
              <a:ext uri="{FF2B5EF4-FFF2-40B4-BE49-F238E27FC236}">
                <a16:creationId xmlns:a16="http://schemas.microsoft.com/office/drawing/2014/main" id="{FE3D0DA8-9FB9-427D-B08D-0531E9C35B07}"/>
              </a:ext>
            </a:extLst>
          </p:cNvPr>
          <p:cNvPicPr>
            <a:picLocks noChangeAspect="1"/>
          </p:cNvPicPr>
          <p:nvPr/>
        </p:nvPicPr>
        <p:blipFill>
          <a:blip r:embed="rId5"/>
          <a:stretch>
            <a:fillRect/>
          </a:stretch>
        </p:blipFill>
        <p:spPr>
          <a:xfrm>
            <a:off x="6265503" y="1841062"/>
            <a:ext cx="5703451" cy="3994254"/>
          </a:xfrm>
          <a:prstGeom prst="rect">
            <a:avLst/>
          </a:prstGeom>
        </p:spPr>
      </p:pic>
    </p:spTree>
    <p:extLst>
      <p:ext uri="{BB962C8B-B14F-4D97-AF65-F5344CB8AC3E}">
        <p14:creationId xmlns:p14="http://schemas.microsoft.com/office/powerpoint/2010/main" val="1162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3"/>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0070C0"/>
      </a:accent1>
      <a:accent2>
        <a:srgbClr val="7F7F7F"/>
      </a:accent2>
      <a:accent3>
        <a:srgbClr val="0070C0"/>
      </a:accent3>
      <a:accent4>
        <a:srgbClr val="7F7F7F"/>
      </a:accent4>
      <a:accent5>
        <a:srgbClr val="0070C0"/>
      </a:accent5>
      <a:accent6>
        <a:srgbClr val="7F7F7F"/>
      </a:accent6>
      <a:hlink>
        <a:srgbClr val="0070C0"/>
      </a:hlink>
      <a:folHlink>
        <a:srgbClr val="7F7F7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0070C0"/>
    </a:accent1>
    <a:accent2>
      <a:srgbClr val="7F7F7F"/>
    </a:accent2>
    <a:accent3>
      <a:srgbClr val="0070C0"/>
    </a:accent3>
    <a:accent4>
      <a:srgbClr val="7F7F7F"/>
    </a:accent4>
    <a:accent5>
      <a:srgbClr val="0070C0"/>
    </a:accent5>
    <a:accent6>
      <a:srgbClr val="7F7F7F"/>
    </a:accent6>
    <a:hlink>
      <a:srgbClr val="0070C0"/>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4794</TotalTime>
  <Words>2915</Words>
  <Application>Microsoft Office PowerPoint</Application>
  <PresentationFormat>宽屏</PresentationFormat>
  <Paragraphs>275</Paragraphs>
  <Slides>21</Slides>
  <Notes>21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MS Gothic</vt:lpstr>
      <vt:lpstr>等线</vt:lpstr>
      <vt:lpstr>华文宋体</vt:lpstr>
      <vt:lpstr>宋体</vt:lpstr>
      <vt:lpstr>微软雅黑</vt:lpstr>
      <vt:lpstr>Arial</vt:lpstr>
      <vt:lpstr>Calibri</vt:lpstr>
      <vt:lpstr>Cambria Math</vt:lpstr>
      <vt:lpstr>Times New Roman</vt:lpstr>
      <vt:lpstr>Trebuchet MS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Anzichen</dc:creator>
  <cp:lastModifiedBy>wangjin</cp:lastModifiedBy>
  <cp:revision>202</cp:revision>
  <dcterms:created xsi:type="dcterms:W3CDTF">2018-11-20T08:27:44Z</dcterms:created>
  <dcterms:modified xsi:type="dcterms:W3CDTF">2019-12-09T13:26:24Z</dcterms:modified>
</cp:coreProperties>
</file>